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517" r:id="rId1"/>
  </p:sldMasterIdLst>
  <p:notesMasterIdLst>
    <p:notesMasterId r:id="rId18"/>
  </p:notesMasterIdLst>
  <p:sldIdLst>
    <p:sldId id="274" r:id="rId2"/>
    <p:sldId id="257" r:id="rId3"/>
    <p:sldId id="258" r:id="rId4"/>
    <p:sldId id="259" r:id="rId5"/>
    <p:sldId id="275" r:id="rId6"/>
    <p:sldId id="260" r:id="rId7"/>
    <p:sldId id="272" r:id="rId8"/>
    <p:sldId id="273" r:id="rId9"/>
    <p:sldId id="277" r:id="rId10"/>
    <p:sldId id="276" r:id="rId11"/>
    <p:sldId id="264" r:id="rId12"/>
    <p:sldId id="265" r:id="rId13"/>
    <p:sldId id="267" r:id="rId14"/>
    <p:sldId id="268" r:id="rId15"/>
    <p:sldId id="269"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E58F8E-01AA-4EAB-B0EE-FFEFCD2CC3B5}" type="datetimeFigureOut">
              <a:rPr lang="en-IN" smtClean="0"/>
              <a:t>09-12-2023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429E5E-70BC-4476-A23D-94B263D63814}" type="slidenum">
              <a:rPr lang="en-IN" smtClean="0"/>
              <a:t>‹#›</a:t>
            </a:fld>
            <a:endParaRPr lang="en-IN"/>
          </a:p>
        </p:txBody>
      </p:sp>
    </p:spTree>
    <p:extLst>
      <p:ext uri="{BB962C8B-B14F-4D97-AF65-F5344CB8AC3E}">
        <p14:creationId xmlns:p14="http://schemas.microsoft.com/office/powerpoint/2010/main" val="26562965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F429E5E-70BC-4476-A23D-94B263D63814}" type="slidenum">
              <a:rPr lang="en-IN" smtClean="0"/>
              <a:t>1</a:t>
            </a:fld>
            <a:endParaRPr lang="en-IN"/>
          </a:p>
        </p:txBody>
      </p:sp>
    </p:spTree>
    <p:extLst>
      <p:ext uri="{BB962C8B-B14F-4D97-AF65-F5344CB8AC3E}">
        <p14:creationId xmlns:p14="http://schemas.microsoft.com/office/powerpoint/2010/main" val="14608182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F429E5E-70BC-4476-A23D-94B263D63814}" type="slidenum">
              <a:rPr lang="en-IN" smtClean="0"/>
              <a:t>8</a:t>
            </a:fld>
            <a:endParaRPr lang="en-IN"/>
          </a:p>
        </p:txBody>
      </p:sp>
    </p:spTree>
    <p:extLst>
      <p:ext uri="{BB962C8B-B14F-4D97-AF65-F5344CB8AC3E}">
        <p14:creationId xmlns:p14="http://schemas.microsoft.com/office/powerpoint/2010/main" val="42382511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F429E5E-70BC-4476-A23D-94B263D63814}" type="slidenum">
              <a:rPr lang="en-IN" smtClean="0"/>
              <a:t>14</a:t>
            </a:fld>
            <a:endParaRPr lang="en-IN"/>
          </a:p>
        </p:txBody>
      </p:sp>
    </p:spTree>
    <p:extLst>
      <p:ext uri="{BB962C8B-B14F-4D97-AF65-F5344CB8AC3E}">
        <p14:creationId xmlns:p14="http://schemas.microsoft.com/office/powerpoint/2010/main" val="4133833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5" name="Footer Placeholder 4"/>
          <p:cNvSpPr>
            <a:spLocks noGrp="1"/>
          </p:cNvSpPr>
          <p:nvPr>
            <p:ph type="ftr" sz="quarter" idx="11"/>
          </p:nvPr>
        </p:nvSpPr>
        <p:spPr>
          <a:xfrm>
            <a:off x="5332412" y="5883275"/>
            <a:ext cx="4324044" cy="365125"/>
          </a:xfrm>
        </p:spPr>
        <p:txBody>
          <a:bodyPr/>
          <a:lstStyle/>
          <a:p>
            <a:endParaRPr lang="en-IN" dirty="0"/>
          </a:p>
        </p:txBody>
      </p:sp>
      <p:sp>
        <p:nvSpPr>
          <p:cNvPr id="6" name="Slide Number Placeholder 5"/>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702985522"/>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1184770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14616990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16404203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20751146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3347237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38620926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37569565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1536874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lvl1pPr>
              <a:buClr>
                <a:schemeClr val="accent1">
                  <a:lumMod val="75000"/>
                </a:schemeClr>
              </a:buClr>
              <a:defRPr/>
            </a:lvl1pPr>
            <a:lvl2pPr>
              <a:buClr>
                <a:schemeClr val="accent1">
                  <a:lumMod val="75000"/>
                </a:schemeClr>
              </a:buClr>
              <a:defRPr/>
            </a:lvl2pPr>
            <a:lvl3pPr>
              <a:buClr>
                <a:schemeClr val="accent1">
                  <a:lumMod val="75000"/>
                </a:schemeClr>
              </a:buClr>
              <a:defRPr/>
            </a:lvl3pPr>
            <a:lvl4pPr>
              <a:buClr>
                <a:schemeClr val="accent1">
                  <a:lumMod val="75000"/>
                </a:schemeClr>
              </a:buClr>
              <a:defRPr/>
            </a:lvl4pPr>
            <a:lvl5pPr>
              <a:buClr>
                <a:schemeClr val="accent1">
                  <a:lumMod val="75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a:xfrm>
            <a:off x="10951856" y="5867131"/>
            <a:ext cx="551167" cy="365125"/>
          </a:xfrm>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3941637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521153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927489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buClr>
                <a:schemeClr val="accent1">
                  <a:lumMod val="75000"/>
                </a:schemeClr>
              </a:buClr>
              <a:defRPr sz="1800"/>
            </a:lvl1pPr>
            <a:lvl2pPr>
              <a:buClr>
                <a:schemeClr val="accent1">
                  <a:lumMod val="75000"/>
                </a:schemeClr>
              </a:buClr>
              <a:defRPr sz="1600"/>
            </a:lvl2pPr>
            <a:lvl3pPr>
              <a:buClr>
                <a:schemeClr val="accent1">
                  <a:lumMod val="75000"/>
                </a:schemeClr>
              </a:buClr>
              <a:defRPr sz="1400"/>
            </a:lvl3pPr>
            <a:lvl4pPr>
              <a:buClr>
                <a:schemeClr val="accent1">
                  <a:lumMod val="75000"/>
                </a:schemeClr>
              </a:buClr>
              <a:defRPr sz="1200"/>
            </a:lvl4pPr>
            <a:lvl5pPr>
              <a:buClr>
                <a:schemeClr val="accent1">
                  <a:lumMod val="75000"/>
                </a:schemeClr>
              </a:buCl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3053774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2770835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287993540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332325491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E6738B7-8945-49FB-83F0-A2D01C524DBE}" type="datetimeFigureOut">
              <a:rPr lang="en-IN" smtClean="0"/>
              <a:t>09-12-2023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9C9B1D0-975A-4F56-9206-F16A803315E0}" type="slidenum">
              <a:rPr lang="en-IN" smtClean="0"/>
              <a:t>‹#›</a:t>
            </a:fld>
            <a:endParaRPr lang="en-IN" dirty="0"/>
          </a:p>
        </p:txBody>
      </p:sp>
    </p:spTree>
    <p:extLst>
      <p:ext uri="{BB962C8B-B14F-4D97-AF65-F5344CB8AC3E}">
        <p14:creationId xmlns:p14="http://schemas.microsoft.com/office/powerpoint/2010/main" val="3003037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E6738B7-8945-49FB-83F0-A2D01C524DBE}" type="datetimeFigureOut">
              <a:rPr lang="en-IN" smtClean="0"/>
              <a:t>09-12-2023</a:t>
            </a:fld>
            <a:endParaRPr lang="en-IN"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9C9B1D0-975A-4F56-9206-F16A803315E0}" type="slidenum">
              <a:rPr lang="en-IN" smtClean="0"/>
              <a:t>‹#›</a:t>
            </a:fld>
            <a:endParaRPr lang="en-IN" dirty="0"/>
          </a:p>
        </p:txBody>
      </p:sp>
    </p:spTree>
    <p:extLst>
      <p:ext uri="{BB962C8B-B14F-4D97-AF65-F5344CB8AC3E}">
        <p14:creationId xmlns:p14="http://schemas.microsoft.com/office/powerpoint/2010/main" val="222596566"/>
      </p:ext>
    </p:extLst>
  </p:cSld>
  <p:clrMap bg1="lt1" tx1="dk1" bg2="lt2" tx2="dk2" accent1="accent1" accent2="accent2" accent3="accent3" accent4="accent4" accent5="accent5" accent6="accent6" hlink="hlink" folHlink="folHlink"/>
  <p:sldLayoutIdLst>
    <p:sldLayoutId id="2147484518" r:id="rId1"/>
    <p:sldLayoutId id="2147484519" r:id="rId2"/>
    <p:sldLayoutId id="2147484520" r:id="rId3"/>
    <p:sldLayoutId id="2147484521" r:id="rId4"/>
    <p:sldLayoutId id="2147484522" r:id="rId5"/>
    <p:sldLayoutId id="2147484523" r:id="rId6"/>
    <p:sldLayoutId id="2147484524" r:id="rId7"/>
    <p:sldLayoutId id="2147484525" r:id="rId8"/>
    <p:sldLayoutId id="2147484526" r:id="rId9"/>
    <p:sldLayoutId id="2147484527" r:id="rId10"/>
    <p:sldLayoutId id="2147484528" r:id="rId11"/>
    <p:sldLayoutId id="2147484529" r:id="rId12"/>
    <p:sldLayoutId id="2147484530" r:id="rId13"/>
    <p:sldLayoutId id="2147484531" r:id="rId14"/>
    <p:sldLayoutId id="2147484532" r:id="rId15"/>
    <p:sldLayoutId id="2147484533" r:id="rId16"/>
    <p:sldLayoutId id="2147484534"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academia.edu/40536380/Vehicle_Detection_Tracking_and_Counting"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509D1CD-0DCA-80F0-812D-2F63B835BC7B}"/>
              </a:ext>
            </a:extLst>
          </p:cNvPr>
          <p:cNvSpPr txBox="1"/>
          <p:nvPr/>
        </p:nvSpPr>
        <p:spPr>
          <a:xfrm>
            <a:off x="2635623" y="420412"/>
            <a:ext cx="7745506" cy="4770537"/>
          </a:xfrm>
          <a:prstGeom prst="rect">
            <a:avLst/>
          </a:prstGeom>
          <a:noFill/>
        </p:spPr>
        <p:txBody>
          <a:bodyPr wrap="square">
            <a:spAutoFit/>
          </a:bodyPr>
          <a:lstStyle/>
          <a:p>
            <a:pPr algn="ctr"/>
            <a:r>
              <a:rPr lang="en-US" sz="2800" b="1" dirty="0">
                <a:solidFill>
                  <a:srgbClr val="002060"/>
                </a:solidFill>
                <a:latin typeface="Times New Roman" panose="02020603050405020304" pitchFamily="18" charset="0"/>
                <a:cs typeface="Times New Roman" panose="02020603050405020304" pitchFamily="18" charset="0"/>
              </a:rPr>
              <a:t>EAST WEST INSTITUTE OF TECHNOLOGY</a:t>
            </a:r>
            <a:br>
              <a:rPr lang="en-US" sz="2800" b="1" dirty="0">
                <a:solidFill>
                  <a:srgbClr val="002060"/>
                </a:solidFill>
                <a:latin typeface="Times New Roman" panose="02020603050405020304" pitchFamily="18" charset="0"/>
                <a:cs typeface="Times New Roman" panose="02020603050405020304" pitchFamily="18" charset="0"/>
              </a:rPr>
            </a:br>
            <a:br>
              <a:rPr lang="en-US" sz="2800" b="1" dirty="0">
                <a:solidFill>
                  <a:srgbClr val="002060"/>
                </a:solidFill>
                <a:latin typeface="Times New Roman" panose="02020603050405020304" pitchFamily="18" charset="0"/>
                <a:cs typeface="Times New Roman" panose="02020603050405020304" pitchFamily="18" charset="0"/>
              </a:rPr>
            </a:br>
            <a:r>
              <a:rPr lang="en-US" sz="2800" b="1" dirty="0">
                <a:solidFill>
                  <a:srgbClr val="002060"/>
                </a:solidFill>
                <a:latin typeface="Times New Roman" panose="02020603050405020304" pitchFamily="18" charset="0"/>
                <a:cs typeface="Times New Roman" panose="02020603050405020304" pitchFamily="18" charset="0"/>
              </a:rPr>
              <a:t>DEPARTMENT OF ARTIFICIAL INTELLIGENCE AND DATA SCIENCE  </a:t>
            </a:r>
            <a:br>
              <a:rPr lang="en-US" sz="2800" b="1" dirty="0">
                <a:solidFill>
                  <a:srgbClr val="002060"/>
                </a:solidFill>
                <a:latin typeface="Times New Roman" panose="02020603050405020304" pitchFamily="18" charset="0"/>
                <a:cs typeface="Times New Roman" panose="02020603050405020304" pitchFamily="18" charset="0"/>
              </a:rPr>
            </a:br>
            <a:br>
              <a:rPr lang="en-US" sz="2800" b="1" dirty="0">
                <a:solidFill>
                  <a:srgbClr val="002060"/>
                </a:solidFill>
                <a:latin typeface="Times New Roman" panose="02020603050405020304" pitchFamily="18" charset="0"/>
                <a:cs typeface="Times New Roman" panose="02020603050405020304" pitchFamily="18" charset="0"/>
              </a:rPr>
            </a:br>
            <a:r>
              <a:rPr lang="en-US" sz="2800" b="1" dirty="0">
                <a:solidFill>
                  <a:srgbClr val="002060"/>
                </a:solidFill>
                <a:latin typeface="Times New Roman" panose="02020603050405020304" pitchFamily="18" charset="0"/>
                <a:cs typeface="Times New Roman" panose="02020603050405020304" pitchFamily="18" charset="0"/>
              </a:rPr>
              <a:t>INTERNSHIP PRESENTATION ON</a:t>
            </a:r>
            <a:br>
              <a:rPr lang="en-US" sz="2800" b="1" dirty="0">
                <a:solidFill>
                  <a:srgbClr val="002060"/>
                </a:solidFill>
                <a:latin typeface="Times New Roman" panose="02020603050405020304" pitchFamily="18" charset="0"/>
                <a:cs typeface="Times New Roman" panose="02020603050405020304" pitchFamily="18" charset="0"/>
              </a:rPr>
            </a:br>
            <a:br>
              <a:rPr lang="en-US" sz="2800" b="1" dirty="0">
                <a:solidFill>
                  <a:srgbClr val="002060"/>
                </a:solidFill>
                <a:latin typeface="Times New Roman" panose="02020603050405020304" pitchFamily="18" charset="0"/>
                <a:cs typeface="Times New Roman" panose="02020603050405020304" pitchFamily="18" charset="0"/>
              </a:rPr>
            </a:br>
            <a:r>
              <a:rPr lang="en-US" sz="2800" b="1" dirty="0">
                <a:solidFill>
                  <a:srgbClr val="002060"/>
                </a:solidFill>
                <a:latin typeface="Times New Roman" panose="02020603050405020304" pitchFamily="18" charset="0"/>
                <a:cs typeface="Times New Roman" panose="02020603050405020304" pitchFamily="18" charset="0"/>
              </a:rPr>
              <a:t>VEHICLE COUNTING SYSTEM USING</a:t>
            </a:r>
          </a:p>
          <a:p>
            <a:pPr algn="ctr"/>
            <a:r>
              <a:rPr lang="en-US" sz="2800" b="1" dirty="0">
                <a:solidFill>
                  <a:srgbClr val="002060"/>
                </a:solidFill>
                <a:latin typeface="Times New Roman" panose="02020603050405020304" pitchFamily="18" charset="0"/>
                <a:cs typeface="Times New Roman" panose="02020603050405020304" pitchFamily="18" charset="0"/>
              </a:rPr>
              <a:t> MACHINE LEARNING </a:t>
            </a:r>
            <a:br>
              <a:rPr lang="en-US" sz="2800" b="1" dirty="0">
                <a:latin typeface="Times New Roman" panose="02020603050405020304" pitchFamily="18" charset="0"/>
                <a:cs typeface="Times New Roman" panose="02020603050405020304" pitchFamily="18" charset="0"/>
              </a:rPr>
            </a:br>
            <a:br>
              <a:rPr lang="en-US" sz="2800" b="1" dirty="0">
                <a:latin typeface="Times New Roman" panose="02020603050405020304" pitchFamily="18" charset="0"/>
                <a:cs typeface="Times New Roman" panose="02020603050405020304" pitchFamily="18" charset="0"/>
              </a:rPr>
            </a:br>
            <a:endParaRPr lang="en-IN" sz="2400" dirty="0"/>
          </a:p>
        </p:txBody>
      </p:sp>
      <p:sp>
        <p:nvSpPr>
          <p:cNvPr id="4" name="TextBox 3">
            <a:extLst>
              <a:ext uri="{FF2B5EF4-FFF2-40B4-BE49-F238E27FC236}">
                <a16:creationId xmlns:a16="http://schemas.microsoft.com/office/drawing/2014/main" id="{21E22868-EA53-0232-BB6E-3434E773E931}"/>
              </a:ext>
            </a:extLst>
          </p:cNvPr>
          <p:cNvSpPr txBox="1"/>
          <p:nvPr/>
        </p:nvSpPr>
        <p:spPr>
          <a:xfrm>
            <a:off x="9179858" y="4982271"/>
            <a:ext cx="3164541" cy="1200329"/>
          </a:xfrm>
          <a:prstGeom prst="rect">
            <a:avLst/>
          </a:prstGeom>
          <a:noFill/>
        </p:spPr>
        <p:txBody>
          <a:bodyPr wrap="square" rtlCol="0">
            <a:spAutoFit/>
          </a:bodyPr>
          <a:lstStyle/>
          <a:p>
            <a:pPr algn="ctr"/>
            <a:r>
              <a:rPr lang="en-US" b="1" dirty="0">
                <a:latin typeface="Times New Roman" panose="02020603050405020304" pitchFamily="18" charset="0"/>
                <a:cs typeface="Times New Roman" panose="02020603050405020304" pitchFamily="18" charset="0"/>
              </a:rPr>
              <a:t>INTERNAL GUIDE</a:t>
            </a:r>
          </a:p>
          <a:p>
            <a:pPr algn="ctr"/>
            <a:r>
              <a:rPr lang="en-US" b="1" dirty="0">
                <a:latin typeface="Times New Roman" panose="02020603050405020304" pitchFamily="18" charset="0"/>
                <a:cs typeface="Times New Roman" panose="02020603050405020304" pitchFamily="18" charset="0"/>
              </a:rPr>
              <a:t>Mrs. Trupti G N</a:t>
            </a:r>
          </a:p>
          <a:p>
            <a:pPr algn="ctr"/>
            <a:r>
              <a:rPr lang="en-US" b="1" dirty="0">
                <a:latin typeface="Times New Roman" panose="02020603050405020304" pitchFamily="18" charset="0"/>
                <a:cs typeface="Times New Roman" panose="02020603050405020304" pitchFamily="18" charset="0"/>
              </a:rPr>
              <a:t>Asst. Prof</a:t>
            </a:r>
          </a:p>
          <a:p>
            <a:pPr algn="ctr"/>
            <a:r>
              <a:rPr lang="en-US" b="1" dirty="0">
                <a:latin typeface="Times New Roman" panose="02020603050405020304" pitchFamily="18" charset="0"/>
                <a:cs typeface="Times New Roman" panose="02020603050405020304" pitchFamily="18" charset="0"/>
              </a:rPr>
              <a:t>Dept. of ISE</a:t>
            </a:r>
            <a:endParaRPr lang="en-IN"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9E420BC6-9148-4D26-4CB5-1AD9237525F0}"/>
              </a:ext>
            </a:extLst>
          </p:cNvPr>
          <p:cNvSpPr txBox="1"/>
          <p:nvPr/>
        </p:nvSpPr>
        <p:spPr>
          <a:xfrm>
            <a:off x="0" y="5076303"/>
            <a:ext cx="4567518" cy="1477328"/>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EXTERNAL GUIDE</a:t>
            </a:r>
          </a:p>
          <a:p>
            <a:pPr algn="ctr"/>
            <a:r>
              <a:rPr lang="en-US" b="1" dirty="0">
                <a:latin typeface="Times New Roman" panose="02020603050405020304" pitchFamily="18" charset="0"/>
                <a:cs typeface="Times New Roman" panose="02020603050405020304" pitchFamily="18" charset="0"/>
              </a:rPr>
              <a:t>Mr. Mallikarjun </a:t>
            </a:r>
            <a:r>
              <a:rPr lang="en-US" b="1" dirty="0" err="1">
                <a:latin typeface="Times New Roman" panose="02020603050405020304" pitchFamily="18" charset="0"/>
                <a:cs typeface="Times New Roman" panose="02020603050405020304" pitchFamily="18" charset="0"/>
              </a:rPr>
              <a:t>Kumbara</a:t>
            </a:r>
            <a:endParaRPr lang="en-US" b="1" dirty="0">
              <a:latin typeface="Times New Roman" panose="02020603050405020304" pitchFamily="18" charset="0"/>
              <a:cs typeface="Times New Roman" panose="02020603050405020304" pitchFamily="18" charset="0"/>
            </a:endParaRPr>
          </a:p>
          <a:p>
            <a:pPr algn="ctr"/>
            <a:r>
              <a:rPr lang="en-US" b="1" dirty="0">
                <a:latin typeface="Times New Roman" panose="02020603050405020304" pitchFamily="18" charset="0"/>
                <a:cs typeface="Times New Roman" panose="02020603050405020304" pitchFamily="18" charset="0"/>
              </a:rPr>
              <a:t>Trainer, Take It Smart</a:t>
            </a:r>
          </a:p>
          <a:p>
            <a:pPr algn="ctr"/>
            <a:r>
              <a:rPr lang="en-US" b="1" dirty="0">
                <a:latin typeface="Times New Roman" panose="02020603050405020304" pitchFamily="18" charset="0"/>
                <a:cs typeface="Times New Roman" panose="02020603050405020304" pitchFamily="18" charset="0"/>
              </a:rPr>
              <a:t> Pvt ltd</a:t>
            </a:r>
          </a:p>
          <a:p>
            <a:pPr algn="ctr"/>
            <a:endParaRPr lang="en-US" b="1" dirty="0"/>
          </a:p>
        </p:txBody>
      </p:sp>
      <p:sp>
        <p:nvSpPr>
          <p:cNvPr id="7" name="TextBox 6">
            <a:extLst>
              <a:ext uri="{FF2B5EF4-FFF2-40B4-BE49-F238E27FC236}">
                <a16:creationId xmlns:a16="http://schemas.microsoft.com/office/drawing/2014/main" id="{2E66F632-4C18-2253-15E6-44882D41C335}"/>
              </a:ext>
            </a:extLst>
          </p:cNvPr>
          <p:cNvSpPr txBox="1"/>
          <p:nvPr/>
        </p:nvSpPr>
        <p:spPr>
          <a:xfrm>
            <a:off x="5280211" y="4936104"/>
            <a:ext cx="2456329" cy="1292662"/>
          </a:xfrm>
          <a:prstGeom prst="rect">
            <a:avLst/>
          </a:prstGeom>
          <a:noFill/>
        </p:spPr>
        <p:txBody>
          <a:bodyPr wrap="square" rtlCol="0">
            <a:spAutoFit/>
          </a:bodyPr>
          <a:lstStyle/>
          <a:p>
            <a:pPr algn="ctr"/>
            <a:r>
              <a:rPr lang="en-US" sz="2000" b="1" cap="none" dirty="0">
                <a:latin typeface="Times New Roman" panose="02020603050405020304" pitchFamily="18" charset="0"/>
                <a:cs typeface="Times New Roman" panose="02020603050405020304" pitchFamily="18" charset="0"/>
              </a:rPr>
              <a:t>Presented By</a:t>
            </a:r>
          </a:p>
          <a:p>
            <a:pPr algn="ctr"/>
            <a:br>
              <a:rPr lang="en-US" sz="1800" b="1"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Purnima R</a:t>
            </a:r>
            <a:br>
              <a:rPr lang="en-US" sz="2000" b="1"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(1EW21AD034)</a:t>
            </a:r>
            <a:endParaRPr lang="en-IN" sz="2400" dirty="0"/>
          </a:p>
        </p:txBody>
      </p:sp>
      <p:pic>
        <p:nvPicPr>
          <p:cNvPr id="8" name="Picture 8" descr="See the source image">
            <a:extLst>
              <a:ext uri="{FF2B5EF4-FFF2-40B4-BE49-F238E27FC236}">
                <a16:creationId xmlns:a16="http://schemas.microsoft.com/office/drawing/2014/main" id="{95633974-F212-A281-8D68-AB645E1851A7}"/>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1593347" y="222576"/>
            <a:ext cx="1042276" cy="101358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22413FB6-1C62-47EE-A811-601477EB4A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61472" y="64715"/>
            <a:ext cx="1281490" cy="1200329"/>
          </a:xfrm>
          <a:prstGeom prst="rect">
            <a:avLst/>
          </a:prstGeom>
          <a:ln>
            <a:noFill/>
          </a:ln>
          <a:effectLst>
            <a:softEdge rad="112500"/>
          </a:effectLst>
        </p:spPr>
      </p:pic>
    </p:spTree>
    <p:extLst>
      <p:ext uri="{BB962C8B-B14F-4D97-AF65-F5344CB8AC3E}">
        <p14:creationId xmlns:p14="http://schemas.microsoft.com/office/powerpoint/2010/main" val="38473142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0CE6919-E62C-81F8-E3D2-1C5152FAD154}"/>
              </a:ext>
            </a:extLst>
          </p:cNvPr>
          <p:cNvSpPr/>
          <p:nvPr/>
        </p:nvSpPr>
        <p:spPr>
          <a:xfrm>
            <a:off x="1913639" y="183723"/>
            <a:ext cx="2215301" cy="1018095"/>
          </a:xfrm>
          <a:prstGeom prst="rect">
            <a:avLst/>
          </a:prstGeom>
          <a:ln w="57150">
            <a:solidFill>
              <a:schemeClr val="accent1">
                <a:lumMod val="75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3" name="TextBox 2">
            <a:extLst>
              <a:ext uri="{FF2B5EF4-FFF2-40B4-BE49-F238E27FC236}">
                <a16:creationId xmlns:a16="http://schemas.microsoft.com/office/drawing/2014/main" id="{D7622EB6-DF11-5E17-05C3-50AD3D153A6F}"/>
              </a:ext>
            </a:extLst>
          </p:cNvPr>
          <p:cNvSpPr txBox="1"/>
          <p:nvPr/>
        </p:nvSpPr>
        <p:spPr>
          <a:xfrm>
            <a:off x="2036189" y="362537"/>
            <a:ext cx="2092751" cy="707886"/>
          </a:xfrm>
          <a:prstGeom prst="rect">
            <a:avLst/>
          </a:prstGeom>
          <a:noFill/>
        </p:spPr>
        <p:txBody>
          <a:bodyPr wrap="square" rtlCol="0">
            <a:spAutoFit/>
          </a:bodyPr>
          <a:lstStyle/>
          <a:p>
            <a:r>
              <a:rPr lang="en-IN" sz="2000" b="1" dirty="0"/>
              <a:t>DETECTION OF VEHICLE</a:t>
            </a:r>
          </a:p>
        </p:txBody>
      </p:sp>
      <p:sp>
        <p:nvSpPr>
          <p:cNvPr id="4" name="TextBox 3">
            <a:extLst>
              <a:ext uri="{FF2B5EF4-FFF2-40B4-BE49-F238E27FC236}">
                <a16:creationId xmlns:a16="http://schemas.microsoft.com/office/drawing/2014/main" id="{AABE9890-BFD2-5E4D-1816-F4F5436FC1B9}"/>
              </a:ext>
            </a:extLst>
          </p:cNvPr>
          <p:cNvSpPr txBox="1"/>
          <p:nvPr/>
        </p:nvSpPr>
        <p:spPr>
          <a:xfrm>
            <a:off x="1272613" y="1232613"/>
            <a:ext cx="4707121" cy="1754326"/>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Vehicles are detected using bounding boxes around the vehicle. To achieve detection we have used virtual detector to detect the </a:t>
            </a:r>
            <a:r>
              <a:rPr lang="en-US" dirty="0" err="1">
                <a:latin typeface="Times New Roman" panose="02020603050405020304" pitchFamily="18" charset="0"/>
                <a:cs typeface="Times New Roman" panose="02020603050405020304" pitchFamily="18" charset="0"/>
              </a:rPr>
              <a:t>vehicles.After</a:t>
            </a: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applying morphological operation on </a:t>
            </a:r>
            <a:r>
              <a:rPr lang="en-US" dirty="0" err="1">
                <a:latin typeface="Times New Roman" panose="02020603050405020304" pitchFamily="18" charset="0"/>
                <a:cs typeface="Times New Roman" panose="02020603050405020304" pitchFamily="18" charset="0"/>
              </a:rPr>
              <a:t>theimages</a:t>
            </a:r>
            <a:r>
              <a:rPr lang="en-US" dirty="0">
                <a:latin typeface="Times New Roman" panose="02020603050405020304" pitchFamily="18" charset="0"/>
                <a:cs typeface="Times New Roman" panose="02020603050405020304" pitchFamily="18" charset="0"/>
              </a:rPr>
              <a:t> ,the frames will be ready for the detection.</a:t>
            </a:r>
          </a:p>
          <a:p>
            <a:endParaRPr lang="en-IN" dirty="0"/>
          </a:p>
        </p:txBody>
      </p:sp>
      <p:sp>
        <p:nvSpPr>
          <p:cNvPr id="8" name="Rectangle 7">
            <a:extLst>
              <a:ext uri="{FF2B5EF4-FFF2-40B4-BE49-F238E27FC236}">
                <a16:creationId xmlns:a16="http://schemas.microsoft.com/office/drawing/2014/main" id="{C59BF544-09D9-C763-D158-46B68FD78304}"/>
              </a:ext>
            </a:extLst>
          </p:cNvPr>
          <p:cNvSpPr/>
          <p:nvPr/>
        </p:nvSpPr>
        <p:spPr>
          <a:xfrm>
            <a:off x="6590905" y="174995"/>
            <a:ext cx="2432115" cy="1018095"/>
          </a:xfrm>
          <a:prstGeom prst="rect">
            <a:avLst/>
          </a:prstGeom>
          <a:ln w="57150">
            <a:solidFill>
              <a:schemeClr val="accent1">
                <a:lumMod val="75000"/>
              </a:schemeClr>
            </a:solidFill>
            <a:headEnd type="none" w="med" len="med"/>
            <a:tailEnd type="none" w="med" len="med"/>
          </a:ln>
        </p:spPr>
        <p:style>
          <a:lnRef idx="2">
            <a:schemeClr val="accent3"/>
          </a:lnRef>
          <a:fillRef idx="1">
            <a:schemeClr val="lt1"/>
          </a:fillRef>
          <a:effectRef idx="0">
            <a:schemeClr val="accent3"/>
          </a:effectRef>
          <a:fontRef idx="minor">
            <a:schemeClr val="dk1"/>
          </a:fontRef>
        </p:style>
        <p:txBody>
          <a:bodyPr rtlCol="0" anchor="ctr"/>
          <a:lstStyle/>
          <a:p>
            <a:pPr algn="ctr"/>
            <a:endParaRPr lang="en-IN" dirty="0"/>
          </a:p>
        </p:txBody>
      </p:sp>
      <p:sp>
        <p:nvSpPr>
          <p:cNvPr id="9" name="TextBox 8">
            <a:extLst>
              <a:ext uri="{FF2B5EF4-FFF2-40B4-BE49-F238E27FC236}">
                <a16:creationId xmlns:a16="http://schemas.microsoft.com/office/drawing/2014/main" id="{ED6E4436-260E-48A9-78EA-27171ACC5ED5}"/>
              </a:ext>
            </a:extLst>
          </p:cNvPr>
          <p:cNvSpPr txBox="1"/>
          <p:nvPr/>
        </p:nvSpPr>
        <p:spPr>
          <a:xfrm>
            <a:off x="6696170" y="211883"/>
            <a:ext cx="2221583" cy="1292662"/>
          </a:xfrm>
          <a:prstGeom prst="rect">
            <a:avLst/>
          </a:prstGeom>
          <a:noFill/>
        </p:spPr>
        <p:txBody>
          <a:bodyPr wrap="square" rtlCol="0">
            <a:spAutoFit/>
          </a:bodyPr>
          <a:lstStyle/>
          <a:p>
            <a:r>
              <a:rPr lang="en-IN" sz="2000" b="1" dirty="0"/>
              <a:t>INPUT DETECTED ADDED TO FRAME LIST</a:t>
            </a:r>
          </a:p>
          <a:p>
            <a:endParaRPr lang="en-IN" dirty="0"/>
          </a:p>
        </p:txBody>
      </p:sp>
      <p:sp>
        <p:nvSpPr>
          <p:cNvPr id="10" name="TextBox 9">
            <a:extLst>
              <a:ext uri="{FF2B5EF4-FFF2-40B4-BE49-F238E27FC236}">
                <a16:creationId xmlns:a16="http://schemas.microsoft.com/office/drawing/2014/main" id="{5D723682-23B7-AB06-B9B8-F7A8E6BFE1AD}"/>
              </a:ext>
            </a:extLst>
          </p:cNvPr>
          <p:cNvSpPr txBox="1"/>
          <p:nvPr/>
        </p:nvSpPr>
        <p:spPr>
          <a:xfrm>
            <a:off x="6564887" y="1294890"/>
            <a:ext cx="3269723" cy="120032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objects that are detected will added to the frame list and looks for the next further frames available</a:t>
            </a:r>
            <a:endParaRPr lang="en-IN" dirty="0"/>
          </a:p>
        </p:txBody>
      </p:sp>
      <p:sp>
        <p:nvSpPr>
          <p:cNvPr id="13" name="Rectangle 12">
            <a:extLst>
              <a:ext uri="{FF2B5EF4-FFF2-40B4-BE49-F238E27FC236}">
                <a16:creationId xmlns:a16="http://schemas.microsoft.com/office/drawing/2014/main" id="{8FB4D7C7-5018-D3D7-BC15-EE4C9145F254}"/>
              </a:ext>
            </a:extLst>
          </p:cNvPr>
          <p:cNvSpPr/>
          <p:nvPr/>
        </p:nvSpPr>
        <p:spPr>
          <a:xfrm>
            <a:off x="9593344" y="2494889"/>
            <a:ext cx="2432115" cy="1024258"/>
          </a:xfrm>
          <a:prstGeom prst="rect">
            <a:avLst/>
          </a:prstGeom>
          <a:ln w="57150">
            <a:solidFill>
              <a:schemeClr val="accent1">
                <a:lumMod val="75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14" name="TextBox 13">
            <a:extLst>
              <a:ext uri="{FF2B5EF4-FFF2-40B4-BE49-F238E27FC236}">
                <a16:creationId xmlns:a16="http://schemas.microsoft.com/office/drawing/2014/main" id="{51D13224-925B-3C33-8376-F47F75A337BC}"/>
              </a:ext>
            </a:extLst>
          </p:cNvPr>
          <p:cNvSpPr txBox="1"/>
          <p:nvPr/>
        </p:nvSpPr>
        <p:spPr>
          <a:xfrm>
            <a:off x="10008126" y="2657924"/>
            <a:ext cx="1885361" cy="707886"/>
          </a:xfrm>
          <a:prstGeom prst="rect">
            <a:avLst/>
          </a:prstGeom>
          <a:noFill/>
        </p:spPr>
        <p:txBody>
          <a:bodyPr wrap="square" rtlCol="0">
            <a:spAutoFit/>
          </a:bodyPr>
          <a:lstStyle/>
          <a:p>
            <a:r>
              <a:rPr lang="en-IN" sz="2000" b="1" dirty="0"/>
              <a:t>CHECKS FOR NEXT FRAME</a:t>
            </a:r>
          </a:p>
        </p:txBody>
      </p:sp>
      <p:sp>
        <p:nvSpPr>
          <p:cNvPr id="15" name="Rectangle 14">
            <a:extLst>
              <a:ext uri="{FF2B5EF4-FFF2-40B4-BE49-F238E27FC236}">
                <a16:creationId xmlns:a16="http://schemas.microsoft.com/office/drawing/2014/main" id="{18E45FAF-8EF9-6A8E-ABCB-E389381936BA}"/>
              </a:ext>
            </a:extLst>
          </p:cNvPr>
          <p:cNvSpPr/>
          <p:nvPr/>
        </p:nvSpPr>
        <p:spPr>
          <a:xfrm>
            <a:off x="6983692" y="4297049"/>
            <a:ext cx="2432115" cy="1018095"/>
          </a:xfrm>
          <a:prstGeom prst="rect">
            <a:avLst/>
          </a:prstGeom>
          <a:ln w="57150">
            <a:solidFill>
              <a:schemeClr val="accent1">
                <a:lumMod val="50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16" name="TextBox 15">
            <a:extLst>
              <a:ext uri="{FF2B5EF4-FFF2-40B4-BE49-F238E27FC236}">
                <a16:creationId xmlns:a16="http://schemas.microsoft.com/office/drawing/2014/main" id="{DA271E6C-6F93-3580-FFCE-C081E00F2DE5}"/>
              </a:ext>
            </a:extLst>
          </p:cNvPr>
          <p:cNvSpPr txBox="1"/>
          <p:nvPr/>
        </p:nvSpPr>
        <p:spPr>
          <a:xfrm>
            <a:off x="7345450" y="4452153"/>
            <a:ext cx="1857080" cy="707886"/>
          </a:xfrm>
          <a:prstGeom prst="rect">
            <a:avLst/>
          </a:prstGeom>
          <a:noFill/>
        </p:spPr>
        <p:txBody>
          <a:bodyPr wrap="square" rtlCol="0">
            <a:spAutoFit/>
          </a:bodyPr>
          <a:lstStyle/>
          <a:p>
            <a:r>
              <a:rPr lang="en-IN" sz="2000" b="1" dirty="0"/>
              <a:t>INCREMENT</a:t>
            </a:r>
          </a:p>
          <a:p>
            <a:r>
              <a:rPr lang="en-IN" sz="2000" b="1" dirty="0"/>
              <a:t>THE COUNTER</a:t>
            </a:r>
            <a:endParaRPr lang="en-IN" b="1" dirty="0"/>
          </a:p>
        </p:txBody>
      </p:sp>
      <p:sp>
        <p:nvSpPr>
          <p:cNvPr id="17" name="TextBox 16">
            <a:extLst>
              <a:ext uri="{FF2B5EF4-FFF2-40B4-BE49-F238E27FC236}">
                <a16:creationId xmlns:a16="http://schemas.microsoft.com/office/drawing/2014/main" id="{67F6C2C9-9643-888C-09C9-01A4F20DC60D}"/>
              </a:ext>
            </a:extLst>
          </p:cNvPr>
          <p:cNvSpPr txBox="1"/>
          <p:nvPr/>
        </p:nvSpPr>
        <p:spPr>
          <a:xfrm>
            <a:off x="6243101" y="5365265"/>
            <a:ext cx="4830837" cy="1754326"/>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Firstly the line is drawn as a region of interest inside the frame. After detecting the moving vehicles, their position and centroid are detected. Whenever the vehicle crosses the line drawn, counter is incremented by 1.</a:t>
            </a:r>
          </a:p>
          <a:p>
            <a:endParaRPr lang="en-IN" dirty="0"/>
          </a:p>
        </p:txBody>
      </p:sp>
      <p:sp>
        <p:nvSpPr>
          <p:cNvPr id="18" name="Rectangle 17">
            <a:extLst>
              <a:ext uri="{FF2B5EF4-FFF2-40B4-BE49-F238E27FC236}">
                <a16:creationId xmlns:a16="http://schemas.microsoft.com/office/drawing/2014/main" id="{A94D2974-E802-5C88-9F66-F56CAE376901}"/>
              </a:ext>
            </a:extLst>
          </p:cNvPr>
          <p:cNvSpPr/>
          <p:nvPr/>
        </p:nvSpPr>
        <p:spPr>
          <a:xfrm>
            <a:off x="1904214" y="4347170"/>
            <a:ext cx="2432115" cy="1018095"/>
          </a:xfrm>
          <a:prstGeom prst="rect">
            <a:avLst/>
          </a:prstGeom>
          <a:ln w="57150">
            <a:solidFill>
              <a:schemeClr val="accent1">
                <a:lumMod val="50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txBody>
          <a:bodyPr rtlCol="0" anchor="ctr"/>
          <a:lstStyle/>
          <a:p>
            <a:pPr algn="ctr"/>
            <a:endParaRPr lang="en-IN" dirty="0"/>
          </a:p>
        </p:txBody>
      </p:sp>
      <p:sp>
        <p:nvSpPr>
          <p:cNvPr id="19" name="TextBox 18">
            <a:extLst>
              <a:ext uri="{FF2B5EF4-FFF2-40B4-BE49-F238E27FC236}">
                <a16:creationId xmlns:a16="http://schemas.microsoft.com/office/drawing/2014/main" id="{5FB76427-6E30-8A40-36C3-2AF069C5DFED}"/>
              </a:ext>
            </a:extLst>
          </p:cNvPr>
          <p:cNvSpPr txBox="1"/>
          <p:nvPr/>
        </p:nvSpPr>
        <p:spPr>
          <a:xfrm>
            <a:off x="2091568" y="4671551"/>
            <a:ext cx="2215301" cy="400110"/>
          </a:xfrm>
          <a:prstGeom prst="rect">
            <a:avLst/>
          </a:prstGeom>
          <a:noFill/>
        </p:spPr>
        <p:txBody>
          <a:bodyPr wrap="square" rtlCol="0">
            <a:spAutoFit/>
          </a:bodyPr>
          <a:lstStyle/>
          <a:p>
            <a:r>
              <a:rPr lang="en-IN" sz="2000" b="1" dirty="0"/>
              <a:t>UPDATE VEHICLE</a:t>
            </a:r>
          </a:p>
        </p:txBody>
      </p:sp>
      <p:sp>
        <p:nvSpPr>
          <p:cNvPr id="20" name="TextBox 19">
            <a:extLst>
              <a:ext uri="{FF2B5EF4-FFF2-40B4-BE49-F238E27FC236}">
                <a16:creationId xmlns:a16="http://schemas.microsoft.com/office/drawing/2014/main" id="{DEFAB497-F7DD-D3B5-D477-B25DF3237C48}"/>
              </a:ext>
            </a:extLst>
          </p:cNvPr>
          <p:cNvSpPr txBox="1"/>
          <p:nvPr/>
        </p:nvSpPr>
        <p:spPr>
          <a:xfrm>
            <a:off x="1750438" y="5393573"/>
            <a:ext cx="2897560" cy="1200329"/>
          </a:xfrm>
          <a:prstGeom prst="rect">
            <a:avLst/>
          </a:prstGeom>
          <a:noFill/>
        </p:spPr>
        <p:txBody>
          <a:bodyPr wrap="square" rtlCol="0">
            <a:spAutoFit/>
          </a:bodyPr>
          <a:lstStyle/>
          <a:p>
            <a:pPr algn="just"/>
            <a:r>
              <a:rPr lang="en-US" sz="1800" b="0" i="0" dirty="0">
                <a:solidFill>
                  <a:srgbClr val="000000"/>
                </a:solidFill>
                <a:effectLst/>
                <a:latin typeface="Times New Roman" panose="02020603050405020304" pitchFamily="18" charset="0"/>
                <a:cs typeface="Times New Roman" panose="02020603050405020304" pitchFamily="18" charset="0"/>
              </a:rPr>
              <a:t>Only the vehicles entering the </a:t>
            </a:r>
            <a:r>
              <a:rPr lang="en-US" sz="1800" b="1" i="0" dirty="0">
                <a:solidFill>
                  <a:srgbClr val="000000"/>
                </a:solidFill>
                <a:effectLst/>
                <a:latin typeface="Times New Roman" panose="02020603050405020304" pitchFamily="18" charset="0"/>
                <a:cs typeface="Times New Roman" panose="02020603050405020304" pitchFamily="18" charset="0"/>
              </a:rPr>
              <a:t>region of interest </a:t>
            </a:r>
            <a:r>
              <a:rPr lang="en-US" sz="1800" i="0" dirty="0">
                <a:solidFill>
                  <a:srgbClr val="000000"/>
                </a:solidFill>
                <a:effectLst/>
                <a:latin typeface="Times New Roman" panose="02020603050405020304" pitchFamily="18" charset="0"/>
                <a:cs typeface="Times New Roman" panose="02020603050405020304" pitchFamily="18" charset="0"/>
              </a:rPr>
              <a:t>are detected</a:t>
            </a:r>
            <a:r>
              <a:rPr lang="en-US" sz="1800" b="0" i="0" dirty="0">
                <a:solidFill>
                  <a:srgbClr val="000000"/>
                </a:solidFill>
                <a:effectLst/>
                <a:latin typeface="Times New Roman" panose="02020603050405020304" pitchFamily="18" charset="0"/>
                <a:cs typeface="Times New Roman" panose="02020603050405020304" pitchFamily="18" charset="0"/>
              </a:rPr>
              <a:t> and counted. </a:t>
            </a:r>
            <a:r>
              <a:rPr lang="en-US" dirty="0">
                <a:latin typeface="Times New Roman" panose="02020603050405020304" pitchFamily="18" charset="0"/>
                <a:cs typeface="Times New Roman" panose="02020603050405020304" pitchFamily="18" charset="0"/>
              </a:rPr>
              <a:t>Later the counter will be updated</a:t>
            </a:r>
            <a:endParaRPr lang="en-IN" dirty="0"/>
          </a:p>
        </p:txBody>
      </p:sp>
      <p:cxnSp>
        <p:nvCxnSpPr>
          <p:cNvPr id="22" name="Straight Arrow Connector 21">
            <a:extLst>
              <a:ext uri="{FF2B5EF4-FFF2-40B4-BE49-F238E27FC236}">
                <a16:creationId xmlns:a16="http://schemas.microsoft.com/office/drawing/2014/main" id="{A7AED648-434E-91FE-2A41-F2D88327541D}"/>
              </a:ext>
            </a:extLst>
          </p:cNvPr>
          <p:cNvCxnSpPr>
            <a:cxnSpLocks/>
          </p:cNvCxnSpPr>
          <p:nvPr/>
        </p:nvCxnSpPr>
        <p:spPr>
          <a:xfrm flipV="1">
            <a:off x="4128940" y="680046"/>
            <a:ext cx="2466683" cy="25448"/>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24" name="Straight Connector 23">
            <a:extLst>
              <a:ext uri="{FF2B5EF4-FFF2-40B4-BE49-F238E27FC236}">
                <a16:creationId xmlns:a16="http://schemas.microsoft.com/office/drawing/2014/main" id="{3DA2D46C-95F2-EFFB-BBDD-7FBDDC92F5B6}"/>
              </a:ext>
            </a:extLst>
          </p:cNvPr>
          <p:cNvCxnSpPr>
            <a:cxnSpLocks/>
          </p:cNvCxnSpPr>
          <p:nvPr/>
        </p:nvCxnSpPr>
        <p:spPr>
          <a:xfrm flipV="1">
            <a:off x="9056405" y="646200"/>
            <a:ext cx="1841370" cy="1"/>
          </a:xfrm>
          <a:prstGeom prst="line">
            <a:avLst/>
          </a:prstGeom>
          <a:ln w="38100">
            <a:solidFill>
              <a:schemeClr val="tx1"/>
            </a:solidFill>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16E4EFE0-023F-A168-57F7-E0359803A4B3}"/>
              </a:ext>
            </a:extLst>
          </p:cNvPr>
          <p:cNvCxnSpPr/>
          <p:nvPr/>
        </p:nvCxnSpPr>
        <p:spPr>
          <a:xfrm>
            <a:off x="10897775" y="646200"/>
            <a:ext cx="0" cy="183867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29" name="Straight Connector 28">
            <a:extLst>
              <a:ext uri="{FF2B5EF4-FFF2-40B4-BE49-F238E27FC236}">
                <a16:creationId xmlns:a16="http://schemas.microsoft.com/office/drawing/2014/main" id="{9DF0A636-CC9A-D755-DCC3-FD64C7C29E6C}"/>
              </a:ext>
            </a:extLst>
          </p:cNvPr>
          <p:cNvCxnSpPr/>
          <p:nvPr/>
        </p:nvCxnSpPr>
        <p:spPr>
          <a:xfrm>
            <a:off x="10950806" y="3544231"/>
            <a:ext cx="0" cy="1261866"/>
          </a:xfrm>
          <a:prstGeom prst="line">
            <a:avLst/>
          </a:prstGeom>
          <a:ln w="38100"/>
        </p:spPr>
        <p:style>
          <a:lnRef idx="3">
            <a:schemeClr val="dk1"/>
          </a:lnRef>
          <a:fillRef idx="0">
            <a:schemeClr val="dk1"/>
          </a:fillRef>
          <a:effectRef idx="2">
            <a:schemeClr val="dk1"/>
          </a:effectRef>
          <a:fontRef idx="minor">
            <a:schemeClr val="tx1"/>
          </a:fontRef>
        </p:style>
      </p:cxnSp>
      <p:cxnSp>
        <p:nvCxnSpPr>
          <p:cNvPr id="31" name="Straight Arrow Connector 30">
            <a:extLst>
              <a:ext uri="{FF2B5EF4-FFF2-40B4-BE49-F238E27FC236}">
                <a16:creationId xmlns:a16="http://schemas.microsoft.com/office/drawing/2014/main" id="{232F6032-29F5-78BE-FBE2-8A295B76039C}"/>
              </a:ext>
            </a:extLst>
          </p:cNvPr>
          <p:cNvCxnSpPr>
            <a:cxnSpLocks/>
            <a:endCxn id="15" idx="3"/>
          </p:cNvCxnSpPr>
          <p:nvPr/>
        </p:nvCxnSpPr>
        <p:spPr>
          <a:xfrm flipH="1" flipV="1">
            <a:off x="9415807" y="4806097"/>
            <a:ext cx="1534999" cy="1028"/>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0B77E6D5-C0C8-C718-F8F9-1DF9C57BA40C}"/>
              </a:ext>
            </a:extLst>
          </p:cNvPr>
          <p:cNvCxnSpPr>
            <a:cxnSpLocks/>
            <a:stCxn id="15" idx="1"/>
          </p:cNvCxnSpPr>
          <p:nvPr/>
        </p:nvCxnSpPr>
        <p:spPr>
          <a:xfrm flipH="1">
            <a:off x="4336330" y="4806097"/>
            <a:ext cx="2647362" cy="0"/>
          </a:xfrm>
          <a:prstGeom prst="straightConnector1">
            <a:avLst/>
          </a:prstGeom>
          <a:ln w="38100">
            <a:solidFill>
              <a:schemeClr val="tx1"/>
            </a:solidFill>
            <a:tailEnd type="triangle"/>
          </a:ln>
        </p:spPr>
        <p:style>
          <a:lnRef idx="3">
            <a:schemeClr val="dk1"/>
          </a:lnRef>
          <a:fillRef idx="0">
            <a:schemeClr val="dk1"/>
          </a:fillRef>
          <a:effectRef idx="2">
            <a:schemeClr val="dk1"/>
          </a:effectRef>
          <a:fontRef idx="minor">
            <a:schemeClr val="tx1"/>
          </a:fontRef>
        </p:style>
      </p:cxnSp>
      <p:sp>
        <p:nvSpPr>
          <p:cNvPr id="35" name="TextBox 34">
            <a:extLst>
              <a:ext uri="{FF2B5EF4-FFF2-40B4-BE49-F238E27FC236}">
                <a16:creationId xmlns:a16="http://schemas.microsoft.com/office/drawing/2014/main" id="{457E7300-9D09-81FE-8CA2-7AEDD45362A1}"/>
              </a:ext>
            </a:extLst>
          </p:cNvPr>
          <p:cNvSpPr txBox="1"/>
          <p:nvPr/>
        </p:nvSpPr>
        <p:spPr>
          <a:xfrm>
            <a:off x="3626173" y="3104486"/>
            <a:ext cx="4286052" cy="461665"/>
          </a:xfrm>
          <a:prstGeom prst="rect">
            <a:avLst/>
          </a:prstGeom>
          <a:noFill/>
        </p:spPr>
        <p:txBody>
          <a:bodyPr wrap="square" rtlCol="0">
            <a:spAutoFit/>
          </a:bodyPr>
          <a:lstStyle/>
          <a:p>
            <a:r>
              <a:rPr lang="en-IN" sz="2400" b="1" dirty="0"/>
              <a:t>VEHICLE COUNTING SYSTEM</a:t>
            </a:r>
          </a:p>
        </p:txBody>
      </p:sp>
    </p:spTree>
    <p:extLst>
      <p:ext uri="{BB962C8B-B14F-4D97-AF65-F5344CB8AC3E}">
        <p14:creationId xmlns:p14="http://schemas.microsoft.com/office/powerpoint/2010/main" val="70683748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down)">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down)">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wipe(down)">
                                      <p:cBhvr>
                                        <p:cTn id="42" dur="500"/>
                                        <p:tgtEl>
                                          <p:spTgt spid="24"/>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wipe(down)">
                                      <p:cBhvr>
                                        <p:cTn id="47" dur="500"/>
                                        <p:tgtEl>
                                          <p:spTgt spid="27"/>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grpId="0" nodeType="click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wipe(down)">
                                      <p:cBhvr>
                                        <p:cTn id="52" dur="500"/>
                                        <p:tgtEl>
                                          <p:spTgt spid="13"/>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wipe(down)">
                                      <p:cBhvr>
                                        <p:cTn id="57" dur="500"/>
                                        <p:tgtEl>
                                          <p:spTgt spid="14"/>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4" fill="hold" nodeType="click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wipe(down)">
                                      <p:cBhvr>
                                        <p:cTn id="62" dur="500"/>
                                        <p:tgtEl>
                                          <p:spTgt spid="29"/>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nodeType="clickEffect">
                                  <p:stCondLst>
                                    <p:cond delay="0"/>
                                  </p:stCondLst>
                                  <p:childTnLst>
                                    <p:set>
                                      <p:cBhvr>
                                        <p:cTn id="66" dur="1" fill="hold">
                                          <p:stCondLst>
                                            <p:cond delay="0"/>
                                          </p:stCondLst>
                                        </p:cTn>
                                        <p:tgtEl>
                                          <p:spTgt spid="31"/>
                                        </p:tgtEl>
                                        <p:attrNameLst>
                                          <p:attrName>style.visibility</p:attrName>
                                        </p:attrNameLst>
                                      </p:cBhvr>
                                      <p:to>
                                        <p:strVal val="visible"/>
                                      </p:to>
                                    </p:set>
                                    <p:animEffect transition="in" filter="wipe(down)">
                                      <p:cBhvr>
                                        <p:cTn id="67" dur="500"/>
                                        <p:tgtEl>
                                          <p:spTgt spid="31"/>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grpId="0" nodeType="clickEffect">
                                  <p:stCondLst>
                                    <p:cond delay="0"/>
                                  </p:stCondLst>
                                  <p:childTnLst>
                                    <p:set>
                                      <p:cBhvr>
                                        <p:cTn id="71" dur="1" fill="hold">
                                          <p:stCondLst>
                                            <p:cond delay="0"/>
                                          </p:stCondLst>
                                        </p:cTn>
                                        <p:tgtEl>
                                          <p:spTgt spid="15"/>
                                        </p:tgtEl>
                                        <p:attrNameLst>
                                          <p:attrName>style.visibility</p:attrName>
                                        </p:attrNameLst>
                                      </p:cBhvr>
                                      <p:to>
                                        <p:strVal val="visible"/>
                                      </p:to>
                                    </p:set>
                                    <p:animEffect transition="in" filter="wipe(down)">
                                      <p:cBhvr>
                                        <p:cTn id="72" dur="500"/>
                                        <p:tgtEl>
                                          <p:spTgt spid="15"/>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4" fill="hold" grpId="0" nodeType="clickEffect">
                                  <p:stCondLst>
                                    <p:cond delay="0"/>
                                  </p:stCondLst>
                                  <p:childTnLst>
                                    <p:set>
                                      <p:cBhvr>
                                        <p:cTn id="76" dur="1" fill="hold">
                                          <p:stCondLst>
                                            <p:cond delay="0"/>
                                          </p:stCondLst>
                                        </p:cTn>
                                        <p:tgtEl>
                                          <p:spTgt spid="16"/>
                                        </p:tgtEl>
                                        <p:attrNameLst>
                                          <p:attrName>style.visibility</p:attrName>
                                        </p:attrNameLst>
                                      </p:cBhvr>
                                      <p:to>
                                        <p:strVal val="visible"/>
                                      </p:to>
                                    </p:set>
                                    <p:animEffect transition="in" filter="wipe(down)">
                                      <p:cBhvr>
                                        <p:cTn id="77" dur="500"/>
                                        <p:tgtEl>
                                          <p:spTgt spid="16"/>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17"/>
                                        </p:tgtEl>
                                        <p:attrNameLst>
                                          <p:attrName>style.visibility</p:attrName>
                                        </p:attrNameLst>
                                      </p:cBhvr>
                                      <p:to>
                                        <p:strVal val="visible"/>
                                      </p:to>
                                    </p:set>
                                    <p:animEffect transition="in" filter="fade">
                                      <p:cBhvr>
                                        <p:cTn id="82" dur="500"/>
                                        <p:tgtEl>
                                          <p:spTgt spid="17"/>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4" fill="hold" nodeType="clickEffect">
                                  <p:stCondLst>
                                    <p:cond delay="0"/>
                                  </p:stCondLst>
                                  <p:childTnLst>
                                    <p:set>
                                      <p:cBhvr>
                                        <p:cTn id="86" dur="1" fill="hold">
                                          <p:stCondLst>
                                            <p:cond delay="0"/>
                                          </p:stCondLst>
                                        </p:cTn>
                                        <p:tgtEl>
                                          <p:spTgt spid="33"/>
                                        </p:tgtEl>
                                        <p:attrNameLst>
                                          <p:attrName>style.visibility</p:attrName>
                                        </p:attrNameLst>
                                      </p:cBhvr>
                                      <p:to>
                                        <p:strVal val="visible"/>
                                      </p:to>
                                    </p:set>
                                    <p:animEffect transition="in" filter="wipe(down)">
                                      <p:cBhvr>
                                        <p:cTn id="87" dur="500"/>
                                        <p:tgtEl>
                                          <p:spTgt spid="33"/>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grpId="0" nodeType="clickEffect">
                                  <p:stCondLst>
                                    <p:cond delay="0"/>
                                  </p:stCondLst>
                                  <p:childTnLst>
                                    <p:set>
                                      <p:cBhvr>
                                        <p:cTn id="91" dur="1" fill="hold">
                                          <p:stCondLst>
                                            <p:cond delay="0"/>
                                          </p:stCondLst>
                                        </p:cTn>
                                        <p:tgtEl>
                                          <p:spTgt spid="18"/>
                                        </p:tgtEl>
                                        <p:attrNameLst>
                                          <p:attrName>style.visibility</p:attrName>
                                        </p:attrNameLst>
                                      </p:cBhvr>
                                      <p:to>
                                        <p:strVal val="visible"/>
                                      </p:to>
                                    </p:set>
                                    <p:animEffect transition="in" filter="wipe(down)">
                                      <p:cBhvr>
                                        <p:cTn id="92" dur="500"/>
                                        <p:tgtEl>
                                          <p:spTgt spid="18"/>
                                        </p:tgtEl>
                                      </p:cBhvr>
                                    </p:animEffect>
                                  </p:childTnLst>
                                </p:cTn>
                              </p:par>
                            </p:childTnLst>
                          </p:cTn>
                        </p:par>
                      </p:childTnLst>
                    </p:cTn>
                  </p:par>
                  <p:par>
                    <p:cTn id="93" fill="hold">
                      <p:stCondLst>
                        <p:cond delay="indefinite"/>
                      </p:stCondLst>
                      <p:childTnLst>
                        <p:par>
                          <p:cTn id="94" fill="hold">
                            <p:stCondLst>
                              <p:cond delay="0"/>
                            </p:stCondLst>
                            <p:childTnLst>
                              <p:par>
                                <p:cTn id="95" presetID="22" presetClass="entr" presetSubtype="4" fill="hold" grpId="0" nodeType="clickEffect">
                                  <p:stCondLst>
                                    <p:cond delay="0"/>
                                  </p:stCondLst>
                                  <p:childTnLst>
                                    <p:set>
                                      <p:cBhvr>
                                        <p:cTn id="96" dur="1" fill="hold">
                                          <p:stCondLst>
                                            <p:cond delay="0"/>
                                          </p:stCondLst>
                                        </p:cTn>
                                        <p:tgtEl>
                                          <p:spTgt spid="19"/>
                                        </p:tgtEl>
                                        <p:attrNameLst>
                                          <p:attrName>style.visibility</p:attrName>
                                        </p:attrNameLst>
                                      </p:cBhvr>
                                      <p:to>
                                        <p:strVal val="visible"/>
                                      </p:to>
                                    </p:set>
                                    <p:animEffect transition="in" filter="wipe(down)">
                                      <p:cBhvr>
                                        <p:cTn id="97" dur="500"/>
                                        <p:tgtEl>
                                          <p:spTgt spid="19"/>
                                        </p:tgtEl>
                                      </p:cBhvr>
                                    </p:animEffect>
                                  </p:childTnLst>
                                </p:cTn>
                              </p:par>
                            </p:childTnLst>
                          </p:cTn>
                        </p:par>
                      </p:childTnLst>
                    </p:cTn>
                  </p:par>
                  <p:par>
                    <p:cTn id="98" fill="hold">
                      <p:stCondLst>
                        <p:cond delay="indefinite"/>
                      </p:stCondLst>
                      <p:childTnLst>
                        <p:par>
                          <p:cTn id="99" fill="hold">
                            <p:stCondLst>
                              <p:cond delay="0"/>
                            </p:stCondLst>
                            <p:childTnLst>
                              <p:par>
                                <p:cTn id="100" presetID="10" presetClass="entr" presetSubtype="0" fill="hold" grpId="0" nodeType="clickEffect">
                                  <p:stCondLst>
                                    <p:cond delay="0"/>
                                  </p:stCondLst>
                                  <p:childTnLst>
                                    <p:set>
                                      <p:cBhvr>
                                        <p:cTn id="101" dur="1" fill="hold">
                                          <p:stCondLst>
                                            <p:cond delay="0"/>
                                          </p:stCondLst>
                                        </p:cTn>
                                        <p:tgtEl>
                                          <p:spTgt spid="20"/>
                                        </p:tgtEl>
                                        <p:attrNameLst>
                                          <p:attrName>style.visibility</p:attrName>
                                        </p:attrNameLst>
                                      </p:cBhvr>
                                      <p:to>
                                        <p:strVal val="visible"/>
                                      </p:to>
                                    </p:set>
                                    <p:animEffect transition="in" filter="fade">
                                      <p:cBhvr>
                                        <p:cTn id="10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p:bldP spid="8" grpId="0" animBg="1"/>
      <p:bldP spid="9" grpId="0"/>
      <p:bldP spid="10" grpId="0"/>
      <p:bldP spid="13" grpId="0" animBg="1"/>
      <p:bldP spid="14" grpId="0"/>
      <p:bldP spid="15" grpId="0" animBg="1"/>
      <p:bldP spid="16" grpId="0"/>
      <p:bldP spid="17" grpId="0"/>
      <p:bldP spid="18" grpId="0" animBg="1"/>
      <p:bldP spid="19" grpId="0"/>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3377D-EEF1-CCEB-F954-EBCE21B86E75}"/>
              </a:ext>
            </a:extLst>
          </p:cNvPr>
          <p:cNvSpPr>
            <a:spLocks noGrp="1"/>
          </p:cNvSpPr>
          <p:nvPr>
            <p:ph type="title"/>
          </p:nvPr>
        </p:nvSpPr>
        <p:spPr>
          <a:xfrm>
            <a:off x="1190565" y="207933"/>
            <a:ext cx="9601200" cy="1053353"/>
          </a:xfrm>
        </p:spPr>
        <p:txBody>
          <a:bodyPr>
            <a:normAutofit/>
          </a:bodyPr>
          <a:lstStyle/>
          <a:p>
            <a:r>
              <a:rPr lang="en-IN" b="1" dirty="0">
                <a:latin typeface="Times New Roman" panose="02020603050405020304" pitchFamily="18" charset="0"/>
                <a:cs typeface="Times New Roman" panose="02020603050405020304" pitchFamily="18" charset="0"/>
              </a:rPr>
              <a:t>RESULTS</a:t>
            </a:r>
          </a:p>
        </p:txBody>
      </p:sp>
      <p:pic>
        <p:nvPicPr>
          <p:cNvPr id="3" name="Detector 2023-12-08 17-15-0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9792" b="19630"/>
          <a:stretch/>
        </p:blipFill>
        <p:spPr>
          <a:xfrm>
            <a:off x="697584" y="1336700"/>
            <a:ext cx="10946783" cy="5306297"/>
          </a:xfrm>
          <a:prstGeom prst="rect">
            <a:avLst/>
          </a:prstGeom>
        </p:spPr>
      </p:pic>
    </p:spTree>
    <p:extLst>
      <p:ext uri="{BB962C8B-B14F-4D97-AF65-F5344CB8AC3E}">
        <p14:creationId xmlns:p14="http://schemas.microsoft.com/office/powerpoint/2010/main" val="2727469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42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F9E36E7-7B32-5ACC-4760-69271CB9B6E2}"/>
              </a:ext>
            </a:extLst>
          </p:cNvPr>
          <p:cNvPicPr>
            <a:picLocks noChangeAspect="1"/>
          </p:cNvPicPr>
          <p:nvPr/>
        </p:nvPicPr>
        <p:blipFill rotWithShape="1">
          <a:blip r:embed="rId2"/>
          <a:srcRect r="16572" b="13677"/>
          <a:stretch/>
        </p:blipFill>
        <p:spPr>
          <a:xfrm>
            <a:off x="5901179" y="2762054"/>
            <a:ext cx="6202837" cy="3752533"/>
          </a:xfrm>
          <a:prstGeom prst="rect">
            <a:avLst/>
          </a:prstGeom>
        </p:spPr>
      </p:pic>
      <p:pic>
        <p:nvPicPr>
          <p:cNvPr id="8" name="Picture 7">
            <a:extLst>
              <a:ext uri="{FF2B5EF4-FFF2-40B4-BE49-F238E27FC236}">
                <a16:creationId xmlns:a16="http://schemas.microsoft.com/office/drawing/2014/main" id="{E218780A-E8A5-0D73-3AE8-20A576F6F896}"/>
              </a:ext>
            </a:extLst>
          </p:cNvPr>
          <p:cNvPicPr>
            <a:picLocks noChangeAspect="1"/>
          </p:cNvPicPr>
          <p:nvPr/>
        </p:nvPicPr>
        <p:blipFill rotWithShape="1">
          <a:blip r:embed="rId3"/>
          <a:srcRect l="619" r="16186" b="12989"/>
          <a:stretch/>
        </p:blipFill>
        <p:spPr>
          <a:xfrm>
            <a:off x="0" y="0"/>
            <a:ext cx="5788057" cy="4223208"/>
          </a:xfrm>
          <a:prstGeom prst="rect">
            <a:avLst/>
          </a:prstGeom>
        </p:spPr>
      </p:pic>
    </p:spTree>
    <p:extLst>
      <p:ext uri="{BB962C8B-B14F-4D97-AF65-F5344CB8AC3E}">
        <p14:creationId xmlns:p14="http://schemas.microsoft.com/office/powerpoint/2010/main" val="1254915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B652A-F407-A854-C53D-9BA8A41DFA57}"/>
              </a:ext>
            </a:extLst>
          </p:cNvPr>
          <p:cNvSpPr>
            <a:spLocks noGrp="1"/>
          </p:cNvSpPr>
          <p:nvPr>
            <p:ph type="title"/>
          </p:nvPr>
        </p:nvSpPr>
        <p:spPr>
          <a:xfrm>
            <a:off x="1371600" y="685800"/>
            <a:ext cx="9601200" cy="676835"/>
          </a:xfrm>
        </p:spPr>
        <p:txBody>
          <a:bodyPr>
            <a:noAutofit/>
          </a:bodyPr>
          <a:lstStyle/>
          <a:p>
            <a:r>
              <a:rPr lang="en-IN" b="1" dirty="0">
                <a:latin typeface="Times New Roman" panose="02020603050405020304" pitchFamily="18" charset="0"/>
                <a:cs typeface="Times New Roman" panose="02020603050405020304" pitchFamily="18" charset="0"/>
              </a:rPr>
              <a:t>APPLICATIONS</a:t>
            </a:r>
          </a:p>
        </p:txBody>
      </p:sp>
      <p:sp>
        <p:nvSpPr>
          <p:cNvPr id="3" name="Content Placeholder 2">
            <a:extLst>
              <a:ext uri="{FF2B5EF4-FFF2-40B4-BE49-F238E27FC236}">
                <a16:creationId xmlns:a16="http://schemas.microsoft.com/office/drawing/2014/main" id="{DBBA1FC0-34E5-C874-414A-B0850217EF73}"/>
              </a:ext>
            </a:extLst>
          </p:cNvPr>
          <p:cNvSpPr>
            <a:spLocks noGrp="1"/>
          </p:cNvSpPr>
          <p:nvPr>
            <p:ph idx="1"/>
          </p:nvPr>
        </p:nvSpPr>
        <p:spPr>
          <a:xfrm>
            <a:off x="1371600" y="1890443"/>
            <a:ext cx="9855724" cy="4137212"/>
          </a:xfrm>
        </p:spPr>
        <p:txBody>
          <a:bodyPr>
            <a:normAutofit/>
          </a:bodyPr>
          <a:lstStyle/>
          <a:p>
            <a:pPr algn="just"/>
            <a:r>
              <a:rPr lang="en-US" sz="1900" b="1" dirty="0">
                <a:solidFill>
                  <a:srgbClr val="222222"/>
                </a:solidFill>
                <a:latin typeface="Times New Roman" panose="02020603050405020304" pitchFamily="18" charset="0"/>
                <a:cs typeface="Times New Roman" panose="02020603050405020304" pitchFamily="18" charset="0"/>
              </a:rPr>
              <a:t>Traffic management and planning</a:t>
            </a:r>
            <a:r>
              <a:rPr lang="en-US" sz="1900" b="1" i="0" dirty="0">
                <a:solidFill>
                  <a:srgbClr val="222222"/>
                </a:solidFill>
                <a:effectLst/>
                <a:latin typeface="Times New Roman" panose="02020603050405020304" pitchFamily="18" charset="0"/>
                <a:cs typeface="Times New Roman" panose="02020603050405020304" pitchFamily="18" charset="0"/>
              </a:rPr>
              <a:t>:</a:t>
            </a:r>
            <a:r>
              <a:rPr lang="en-US" sz="1900" b="0" i="0" dirty="0">
                <a:solidFill>
                  <a:srgbClr val="222222"/>
                </a:solidFill>
                <a:effectLst/>
                <a:latin typeface="Times New Roman" panose="02020603050405020304" pitchFamily="18" charset="0"/>
                <a:cs typeface="Times New Roman" panose="02020603050405020304" pitchFamily="18" charset="0"/>
              </a:rPr>
              <a:t> A vehicle detection and counting system could be beneficial for the traffic police because everything they can monitor from one place like how many vehicles have crossed this toll and which vehicle.</a:t>
            </a:r>
          </a:p>
          <a:p>
            <a:pPr algn="just"/>
            <a:r>
              <a:rPr lang="en-US" sz="1900" b="1" i="0" dirty="0">
                <a:solidFill>
                  <a:srgbClr val="222222"/>
                </a:solidFill>
                <a:effectLst/>
                <a:latin typeface="Times New Roman" panose="02020603050405020304" pitchFamily="18" charset="0"/>
                <a:cs typeface="Times New Roman" panose="02020603050405020304" pitchFamily="18" charset="0"/>
              </a:rPr>
              <a:t>Maintaining records:</a:t>
            </a:r>
            <a:r>
              <a:rPr lang="en-US" sz="1900" b="0" i="0" dirty="0">
                <a:solidFill>
                  <a:srgbClr val="222222"/>
                </a:solidFill>
                <a:effectLst/>
                <a:latin typeface="Times New Roman" panose="02020603050405020304" pitchFamily="18" charset="0"/>
                <a:cs typeface="Times New Roman" panose="02020603050405020304" pitchFamily="18" charset="0"/>
              </a:rPr>
              <a:t> It is challenging for some individuals to record all the vehicles with them because the vehicles are passing by in real-time, this application can be very well-versed to attain the time-saving quality and be automated.</a:t>
            </a:r>
          </a:p>
          <a:p>
            <a:pPr algn="just"/>
            <a:r>
              <a:rPr lang="en-US" sz="1900" b="1" i="0" dirty="0">
                <a:solidFill>
                  <a:srgbClr val="222222"/>
                </a:solidFill>
                <a:effectLst/>
                <a:latin typeface="Times New Roman" panose="02020603050405020304" pitchFamily="18" charset="0"/>
                <a:cs typeface="Times New Roman" panose="02020603050405020304" pitchFamily="18" charset="0"/>
              </a:rPr>
              <a:t>Traffic surveillance control:</a:t>
            </a:r>
            <a:r>
              <a:rPr lang="en-US" sz="1900" b="0" i="0" dirty="0">
                <a:solidFill>
                  <a:srgbClr val="222222"/>
                </a:solidFill>
                <a:effectLst/>
                <a:latin typeface="Times New Roman" panose="02020603050405020304" pitchFamily="18" charset="0"/>
                <a:cs typeface="Times New Roman" panose="02020603050405020304" pitchFamily="18" charset="0"/>
              </a:rPr>
              <a:t> As this application can be planted anywhere as it only requires a camera or some wires (for establishing the connectivity with the central system) hence if the traffic is high at someplace, then from that area, an officer can monitor it and forward the information to next toll officer so that they could be prepared beforehand.</a:t>
            </a:r>
          </a:p>
          <a:p>
            <a:pPr marL="0" indent="0" algn="just">
              <a:buNone/>
            </a:pPr>
            <a:endParaRPr lang="en-US" b="0" i="0" dirty="0">
              <a:solidFill>
                <a:srgbClr val="333333"/>
              </a:solidFill>
              <a:effectLst/>
              <a:latin typeface="Georgia" panose="02040502050405020303" pitchFamily="18" charset="0"/>
            </a:endParaRPr>
          </a:p>
          <a:p>
            <a:endParaRPr lang="en-IN" dirty="0"/>
          </a:p>
        </p:txBody>
      </p:sp>
    </p:spTree>
    <p:extLst>
      <p:ext uri="{BB962C8B-B14F-4D97-AF65-F5344CB8AC3E}">
        <p14:creationId xmlns:p14="http://schemas.microsoft.com/office/powerpoint/2010/main" val="17108876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4A6B3-CF8B-9763-A682-C12B5498F01E}"/>
              </a:ext>
            </a:extLst>
          </p:cNvPr>
          <p:cNvSpPr>
            <a:spLocks noGrp="1"/>
          </p:cNvSpPr>
          <p:nvPr>
            <p:ph type="title"/>
          </p:nvPr>
        </p:nvSpPr>
        <p:spPr>
          <a:xfrm>
            <a:off x="1371600" y="685800"/>
            <a:ext cx="9601200" cy="703729"/>
          </a:xfrm>
        </p:spPr>
        <p:txBody>
          <a:bodyPr>
            <a:normAutofit/>
          </a:bodyPr>
          <a:lstStyle/>
          <a:p>
            <a:r>
              <a:rPr lang="en-IN" sz="4000" dirty="0">
                <a:latin typeface="Times New Roman" panose="02020603050405020304" pitchFamily="18" charset="0"/>
                <a:cs typeface="Times New Roman" panose="02020603050405020304" pitchFamily="18" charset="0"/>
              </a:rPr>
              <a:t> </a:t>
            </a:r>
            <a:r>
              <a:rPr lang="en-IN" sz="4000" b="1"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AE287DFC-941B-1961-B0F0-C46C6E1755C4}"/>
              </a:ext>
            </a:extLst>
          </p:cNvPr>
          <p:cNvSpPr>
            <a:spLocks noGrp="1"/>
          </p:cNvSpPr>
          <p:nvPr>
            <p:ph idx="1"/>
          </p:nvPr>
        </p:nvSpPr>
        <p:spPr>
          <a:xfrm>
            <a:off x="1371600" y="1389529"/>
            <a:ext cx="9601200" cy="4477871"/>
          </a:xfrm>
        </p:spPr>
        <p:txBody>
          <a:bodyPr>
            <a:normAutofit/>
          </a:bodyPr>
          <a:lstStyle/>
          <a:p>
            <a:pPr marL="0" indent="0" algn="just">
              <a:buNone/>
            </a:pPr>
            <a:r>
              <a:rPr lang="en-US" sz="1900" dirty="0">
                <a:latin typeface="Times New Roman" panose="02020603050405020304" pitchFamily="18" charset="0"/>
                <a:cs typeface="Times New Roman" panose="02020603050405020304" pitchFamily="18" charset="0"/>
              </a:rPr>
              <a:t>The vehicle traffic data from this application can be used to count and classify vehicles on busy routes. Once this application is used to gather the data of vehicle types. Open Source Computer Vision Library (OpenCV) and Python Programming language is used to implement the method developed. The system in this is to calculate the number of vehicles passing on the road. It was based on the detection of vehicles that cross a virtual line. Vehicle detection is the basis and premise for researches such as parking lot management, vehicle tracking, and vehicle license plate recognition.</a:t>
            </a:r>
          </a:p>
          <a:p>
            <a:pPr marL="0" indent="0" algn="just">
              <a:buNone/>
            </a:pPr>
            <a:r>
              <a:rPr lang="en-US" sz="1900" dirty="0">
                <a:latin typeface="Times New Roman" panose="02020603050405020304" pitchFamily="18" charset="0"/>
                <a:cs typeface="Times New Roman" panose="02020603050405020304" pitchFamily="18" charset="0"/>
              </a:rPr>
              <a:t>With the development of basic sciences of artificial intelligence and visual computing theory, as well as the improvement of sensor technology and the continuous improvement of the cost performance of computers, vision-based vehicle detection and tracking technology will make future cars develop more intelligent and practical.</a:t>
            </a:r>
            <a:endParaRPr lang="en-IN" sz="19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705279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3EF71-46B4-7665-F185-F2DD86F00E68}"/>
              </a:ext>
            </a:extLst>
          </p:cNvPr>
          <p:cNvSpPr>
            <a:spLocks noGrp="1"/>
          </p:cNvSpPr>
          <p:nvPr>
            <p:ph type="title"/>
          </p:nvPr>
        </p:nvSpPr>
        <p:spPr>
          <a:xfrm>
            <a:off x="1371600" y="685800"/>
            <a:ext cx="9601200" cy="900953"/>
          </a:xfrm>
        </p:spPr>
        <p:txBody>
          <a:bodyPr>
            <a:normAutofit/>
          </a:bodyPr>
          <a:lstStyle/>
          <a:p>
            <a:r>
              <a:rPr lang="en-IN" sz="4000" b="1"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696D1088-8A1C-BD1D-9CFC-947E36C71685}"/>
              </a:ext>
            </a:extLst>
          </p:cNvPr>
          <p:cNvSpPr>
            <a:spLocks noGrp="1"/>
          </p:cNvSpPr>
          <p:nvPr>
            <p:ph idx="1"/>
          </p:nvPr>
        </p:nvSpPr>
        <p:spPr>
          <a:xfrm>
            <a:off x="1371600" y="2321767"/>
            <a:ext cx="9601200" cy="4092388"/>
          </a:xfrm>
        </p:spPr>
        <p:txBody>
          <a:bodyPr>
            <a:normAutofit/>
          </a:bodyPr>
          <a:lstStyle/>
          <a:p>
            <a:pPr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“Vehicle detection” under the Journal of Theoretical and Applied Information Technology-vol97 2018 edition</a:t>
            </a:r>
          </a:p>
          <a:p>
            <a:pPr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Amit Ghosh, An Adaptive Video-based Vehicle Detection, Classification, Counting, and Speed-measurement System for Real-time Traffic Data Collection, 2019.</a:t>
            </a:r>
          </a:p>
          <a:p>
            <a:pPr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Journal of physics: Conference series—Vehicle </a:t>
            </a:r>
            <a:r>
              <a:rPr lang="en-IN" dirty="0" err="1">
                <a:latin typeface="Times New Roman" panose="02020603050405020304" pitchFamily="18" charset="0"/>
                <a:cs typeface="Times New Roman" panose="02020603050405020304" pitchFamily="18" charset="0"/>
              </a:rPr>
              <a:t>detection:A</a:t>
            </a:r>
            <a:r>
              <a:rPr lang="en-IN" dirty="0">
                <a:latin typeface="Times New Roman" panose="02020603050405020304" pitchFamily="18" charset="0"/>
                <a:cs typeface="Times New Roman" panose="02020603050405020304" pitchFamily="18" charset="0"/>
              </a:rPr>
              <a:t> Review by Boa Hong</a:t>
            </a:r>
          </a:p>
          <a:p>
            <a:pPr algn="just">
              <a:buFont typeface="Arial" panose="020B0604020202020204" pitchFamily="34" charset="0"/>
              <a:buChar char="•"/>
            </a:pPr>
            <a:r>
              <a:rPr lang="en-IN" dirty="0">
                <a:latin typeface="Times New Roman" panose="02020603050405020304" pitchFamily="18" charset="0"/>
                <a:cs typeface="Times New Roman" panose="02020603050405020304" pitchFamily="18" charset="0"/>
                <a:hlinkClick r:id="rId2"/>
              </a:rPr>
              <a:t>https://www.academia.edu/40536380/Vehicle_Detection_Tracking_and_Counting</a:t>
            </a:r>
            <a:endParaRPr lang="en-IN" dirty="0">
              <a:latin typeface="Times New Roman" panose="02020603050405020304" pitchFamily="18" charset="0"/>
              <a:cs typeface="Times New Roman" panose="02020603050405020304" pitchFamily="18" charset="0"/>
            </a:endParaRPr>
          </a:p>
          <a:p>
            <a:pPr marL="0" indent="0" algn="just">
              <a:buNone/>
            </a:pPr>
            <a:endParaRPr lang="en-IN" dirty="0">
              <a:latin typeface="Times New Roman" panose="02020603050405020304" pitchFamily="18" charset="0"/>
              <a:cs typeface="Times New Roman" panose="02020603050405020304" pitchFamily="18" charset="0"/>
            </a:endParaRPr>
          </a:p>
          <a:p>
            <a:pPr marL="0" indent="0">
              <a:buNone/>
            </a:pPr>
            <a:endParaRPr lang="en-IN" u="sng" dirty="0">
              <a:solidFill>
                <a:schemeClr val="tx1"/>
              </a:solidFill>
              <a:highlight>
                <a:srgbClr val="FFFF00"/>
              </a:highligh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78558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9F75E-A3C2-567B-10C5-4E1921692716}"/>
              </a:ext>
            </a:extLst>
          </p:cNvPr>
          <p:cNvSpPr>
            <a:spLocks noGrp="1"/>
          </p:cNvSpPr>
          <p:nvPr>
            <p:ph type="title"/>
          </p:nvPr>
        </p:nvSpPr>
        <p:spPr>
          <a:xfrm>
            <a:off x="1390731" y="2158737"/>
            <a:ext cx="9601200" cy="2828041"/>
          </a:xfrm>
        </p:spPr>
        <p:txBody>
          <a:bodyPr/>
          <a:lstStyle/>
          <a:p>
            <a:r>
              <a:rPr lang="en-IN" dirty="0">
                <a:latin typeface="Times New Roman" panose="02020603050405020304" pitchFamily="18" charset="0"/>
                <a:cs typeface="Times New Roman" panose="02020603050405020304" pitchFamily="18" charset="0"/>
              </a:rPr>
              <a:t>      </a:t>
            </a:r>
            <a:r>
              <a:rPr lang="en-IN" sz="4800" b="1" dirty="0">
                <a:latin typeface="Times New Roman" panose="02020603050405020304" pitchFamily="18" charset="0"/>
                <a:cs typeface="Times New Roman" panose="02020603050405020304" pitchFamily="18" charset="0"/>
              </a:rPr>
              <a:t>THANK YOU!!</a:t>
            </a:r>
            <a:endParaRPr lang="en-IN" sz="4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0129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D0A83-CCA9-1BAC-63CB-B0336FAE7409}"/>
              </a:ext>
            </a:extLst>
          </p:cNvPr>
          <p:cNvSpPr>
            <a:spLocks noGrp="1"/>
          </p:cNvSpPr>
          <p:nvPr>
            <p:ph type="title"/>
          </p:nvPr>
        </p:nvSpPr>
        <p:spPr>
          <a:xfrm>
            <a:off x="1162843" y="0"/>
            <a:ext cx="10018713" cy="1752599"/>
          </a:xfrm>
        </p:spPr>
        <p:txBody>
          <a:bodyPr/>
          <a:lstStyle/>
          <a:p>
            <a:r>
              <a:rPr lang="en-US" b="1" dirty="0">
                <a:latin typeface="Times New Roman" panose="02020603050405020304" pitchFamily="18" charset="0"/>
                <a:cs typeface="Times New Roman" panose="02020603050405020304" pitchFamily="18" charset="0"/>
              </a:rPr>
              <a:t>  TABLE OF CONTENTS</a:t>
            </a:r>
            <a:endParaRPr lang="en-IN" dirty="0"/>
          </a:p>
        </p:txBody>
      </p:sp>
      <p:sp>
        <p:nvSpPr>
          <p:cNvPr id="3" name="Content Placeholder 2">
            <a:extLst>
              <a:ext uri="{FF2B5EF4-FFF2-40B4-BE49-F238E27FC236}">
                <a16:creationId xmlns:a16="http://schemas.microsoft.com/office/drawing/2014/main" id="{D1E172CB-DEE7-741D-0C4C-6843BEF40E89}"/>
              </a:ext>
            </a:extLst>
          </p:cNvPr>
          <p:cNvSpPr>
            <a:spLocks noGrp="1"/>
          </p:cNvSpPr>
          <p:nvPr>
            <p:ph idx="1"/>
          </p:nvPr>
        </p:nvSpPr>
        <p:spPr>
          <a:xfrm>
            <a:off x="1513001" y="1861518"/>
            <a:ext cx="9601200" cy="4307541"/>
          </a:xfrm>
        </p:spPr>
        <p:txBody>
          <a:bodyPr>
            <a:normAutofit lnSpcReduction="10000"/>
          </a:bodyPr>
          <a:lstStyle/>
          <a:p>
            <a:r>
              <a:rPr lang="en-US" sz="2200" dirty="0">
                <a:latin typeface="Times New Roman" panose="02020603050405020304" pitchFamily="18" charset="0"/>
                <a:cs typeface="Times New Roman" panose="02020603050405020304" pitchFamily="18" charset="0"/>
              </a:rPr>
              <a:t>Abstract</a:t>
            </a:r>
          </a:p>
          <a:p>
            <a:r>
              <a:rPr lang="en-US" sz="2200" dirty="0">
                <a:latin typeface="Times New Roman" panose="02020603050405020304" pitchFamily="18" charset="0"/>
                <a:cs typeface="Times New Roman" panose="02020603050405020304" pitchFamily="18" charset="0"/>
              </a:rPr>
              <a:t>Introduction</a:t>
            </a:r>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Company Profile</a:t>
            </a:r>
          </a:p>
          <a:p>
            <a:r>
              <a:rPr lang="en-IN" sz="2200" dirty="0">
                <a:latin typeface="Times New Roman" panose="02020603050405020304" pitchFamily="18" charset="0"/>
                <a:cs typeface="Times New Roman" panose="02020603050405020304" pitchFamily="18" charset="0"/>
              </a:rPr>
              <a:t>Proposed System</a:t>
            </a:r>
          </a:p>
          <a:p>
            <a:r>
              <a:rPr lang="en-IN" sz="2200" dirty="0">
                <a:latin typeface="Times New Roman" panose="02020603050405020304" pitchFamily="18" charset="0"/>
                <a:cs typeface="Times New Roman" panose="02020603050405020304" pitchFamily="18" charset="0"/>
              </a:rPr>
              <a:t>Implementation</a:t>
            </a:r>
          </a:p>
          <a:p>
            <a:r>
              <a:rPr lang="en-IN" sz="2200" dirty="0">
                <a:latin typeface="Times New Roman" panose="02020603050405020304" pitchFamily="18" charset="0"/>
                <a:cs typeface="Times New Roman" panose="02020603050405020304" pitchFamily="18" charset="0"/>
              </a:rPr>
              <a:t>Results</a:t>
            </a:r>
          </a:p>
          <a:p>
            <a:r>
              <a:rPr lang="en-IN" sz="2200" dirty="0">
                <a:latin typeface="Times New Roman" panose="02020603050405020304" pitchFamily="18" charset="0"/>
                <a:cs typeface="Times New Roman" panose="02020603050405020304" pitchFamily="18" charset="0"/>
              </a:rPr>
              <a:t>Conclusion</a:t>
            </a:r>
          </a:p>
          <a:p>
            <a:r>
              <a:rPr lang="en-IN" sz="2200" dirty="0">
                <a:latin typeface="Times New Roman" panose="02020603050405020304" pitchFamily="18" charset="0"/>
                <a:cs typeface="Times New Roman" panose="02020603050405020304" pitchFamily="18" charset="0"/>
              </a:rPr>
              <a:t>Applications</a:t>
            </a:r>
          </a:p>
          <a:p>
            <a:r>
              <a:rPr lang="en-IN" sz="2200" dirty="0">
                <a:latin typeface="Times New Roman" panose="02020603050405020304" pitchFamily="18" charset="0"/>
                <a:cs typeface="Times New Roman" panose="02020603050405020304" pitchFamily="18" charset="0"/>
              </a:rPr>
              <a:t>References</a:t>
            </a:r>
          </a:p>
          <a:p>
            <a:endParaRPr lang="en-IN" dirty="0"/>
          </a:p>
        </p:txBody>
      </p:sp>
    </p:spTree>
    <p:extLst>
      <p:ext uri="{BB962C8B-B14F-4D97-AF65-F5344CB8AC3E}">
        <p14:creationId xmlns:p14="http://schemas.microsoft.com/office/powerpoint/2010/main" val="15022014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0E2DD-9B41-32BF-9FB9-00E1E0FB356B}"/>
              </a:ext>
            </a:extLst>
          </p:cNvPr>
          <p:cNvSpPr>
            <a:spLocks noGrp="1"/>
          </p:cNvSpPr>
          <p:nvPr>
            <p:ph type="title"/>
          </p:nvPr>
        </p:nvSpPr>
        <p:spPr>
          <a:xfrm>
            <a:off x="1371600" y="685800"/>
            <a:ext cx="9601200" cy="927847"/>
          </a:xfrm>
        </p:spPr>
        <p:txBody>
          <a:bodyPr>
            <a:normAutofit/>
          </a:bodyPr>
          <a:lstStyle/>
          <a:p>
            <a:pPr algn="l"/>
            <a:r>
              <a:rPr lang="en-IN" dirty="0"/>
              <a:t>                               </a:t>
            </a:r>
            <a:r>
              <a:rPr lang="en-IN" b="1" dirty="0">
                <a:latin typeface="Times New Roman" panose="02020603050405020304" pitchFamily="18" charset="0"/>
                <a:cs typeface="Times New Roman" panose="02020603050405020304" pitchFamily="18" charset="0"/>
              </a:rPr>
              <a:t>ABSTRACT</a:t>
            </a:r>
            <a:endParaRPr lang="en-IN" sz="4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7374B52-BC29-648C-FAAF-05405A1DCF05}"/>
              </a:ext>
            </a:extLst>
          </p:cNvPr>
          <p:cNvSpPr>
            <a:spLocks noGrp="1"/>
          </p:cNvSpPr>
          <p:nvPr>
            <p:ph idx="1"/>
          </p:nvPr>
        </p:nvSpPr>
        <p:spPr>
          <a:xfrm>
            <a:off x="1371600" y="1743959"/>
            <a:ext cx="9884004" cy="4147794"/>
          </a:xfrm>
        </p:spPr>
        <p:txBody>
          <a:bodyPr>
            <a:noAutofit/>
          </a:bodyPr>
          <a:lstStyle/>
          <a:p>
            <a:pPr marL="0" indent="0" algn="just">
              <a:buNone/>
            </a:pPr>
            <a:r>
              <a:rPr lang="en-US" sz="2000" b="0" i="0" dirty="0">
                <a:effectLst/>
                <a:latin typeface="Times New Roman" panose="02020603050405020304" pitchFamily="18" charset="0"/>
                <a:cs typeface="Times New Roman" panose="02020603050405020304" pitchFamily="18" charset="0"/>
              </a:rPr>
              <a:t>Machine learning can be used to detect and classify objects in images and videos. </a:t>
            </a:r>
            <a:r>
              <a:rPr lang="en-US" sz="2000" dirty="0">
                <a:latin typeface="Times New Roman" panose="02020603050405020304" pitchFamily="18" charset="0"/>
                <a:cs typeface="Times New Roman" panose="02020603050405020304" pitchFamily="18" charset="0"/>
              </a:rPr>
              <a:t>With the rapid development of intelligent video analysis, traffic monitoring has become a key technique for collecting information about traffic conditions. Using the traditional sensors such as loop detectors, ultrasonic sensors may cause damage to the road surface. Surveillance video cameras are commonly used sensors in the traffic monitoring, which can provide video stream for vehicle detection and counting. Vehicle counting process provides appropriate information about traffic flow, vehicle crash occurrences and traffic during the peak times in roadways by using the technique digital image processing methods.</a:t>
            </a:r>
            <a:r>
              <a:rPr lang="en-US" sz="2000" b="0" i="0" dirty="0">
                <a:effectLst/>
                <a:latin typeface="Times New Roman" panose="02020603050405020304" pitchFamily="18" charset="0"/>
                <a:cs typeface="Times New Roman" panose="02020603050405020304" pitchFamily="18" charset="0"/>
              </a:rPr>
              <a:t> We can use computer vision to detect different types of vehicles in a video or real-time via a camera.</a:t>
            </a:r>
            <a:r>
              <a:rPr lang="en-US" sz="2000" dirty="0">
                <a:latin typeface="Times New Roman" panose="02020603050405020304" pitchFamily="18" charset="0"/>
                <a:cs typeface="Times New Roman" panose="02020603050405020304" pitchFamily="18" charset="0"/>
              </a:rPr>
              <a:t> This project addresses vehicle detection and counting system using </a:t>
            </a:r>
            <a:r>
              <a:rPr lang="en-US" sz="2000" dirty="0" err="1">
                <a:latin typeface="Times New Roman" panose="02020603050405020304" pitchFamily="18" charset="0"/>
                <a:cs typeface="Times New Roman" panose="02020603050405020304" pitchFamily="18" charset="0"/>
              </a:rPr>
              <a:t>opencv</a:t>
            </a:r>
            <a:r>
              <a:rPr lang="en-US" sz="2000" dirty="0">
                <a:latin typeface="Times New Roman" panose="02020603050405020304" pitchFamily="18" charset="0"/>
                <a:cs typeface="Times New Roman" panose="02020603050405020304" pitchFamily="18" charset="0"/>
              </a:rPr>
              <a:t> </a:t>
            </a:r>
            <a:r>
              <a:rPr lang="en-US" sz="2000">
                <a:latin typeface="Times New Roman" panose="02020603050405020304" pitchFamily="18" charset="0"/>
                <a:cs typeface="Times New Roman" panose="02020603050405020304" pitchFamily="18" charset="0"/>
              </a:rPr>
              <a:t>and performs </a:t>
            </a:r>
            <a:r>
              <a:rPr lang="en-US" sz="2000" dirty="0">
                <a:latin typeface="Times New Roman" panose="02020603050405020304" pitchFamily="18" charset="0"/>
                <a:cs typeface="Times New Roman" panose="02020603050405020304" pitchFamily="18" charset="0"/>
              </a:rPr>
              <a:t>morphological </a:t>
            </a:r>
            <a:r>
              <a:rPr lang="en-US" sz="2000">
                <a:latin typeface="Times New Roman" panose="02020603050405020304" pitchFamily="18" charset="0"/>
                <a:cs typeface="Times New Roman" panose="02020603050405020304" pitchFamily="18" charset="0"/>
              </a:rPr>
              <a:t>operations Vehicle </a:t>
            </a:r>
            <a:r>
              <a:rPr lang="en-US" sz="2000" dirty="0">
                <a:latin typeface="Times New Roman" panose="02020603050405020304" pitchFamily="18" charset="0"/>
                <a:cs typeface="Times New Roman" panose="02020603050405020304" pitchFamily="18" charset="0"/>
              </a:rPr>
              <a:t>detection and tracking finds its applications in traffic control, car tracking, creating parking sensors &amp; so on. </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647889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7F2F7-406D-16F9-912A-9B8A29A1E8E8}"/>
              </a:ext>
            </a:extLst>
          </p:cNvPr>
          <p:cNvSpPr>
            <a:spLocks noGrp="1"/>
          </p:cNvSpPr>
          <p:nvPr>
            <p:ph type="title"/>
          </p:nvPr>
        </p:nvSpPr>
        <p:spPr>
          <a:xfrm>
            <a:off x="1295400" y="311733"/>
            <a:ext cx="9601200" cy="1262832"/>
          </a:xfrm>
        </p:spPr>
        <p:txBody>
          <a:bodyPr/>
          <a:lstStyle/>
          <a:p>
            <a:r>
              <a:rPr lang="en-IN" b="1" dirty="0">
                <a:latin typeface="Times New Roman" panose="02020603050405020304" pitchFamily="18" charset="0"/>
                <a:cs typeface="Times New Roman" panose="02020603050405020304" pitchFamily="18" charset="0"/>
              </a:rPr>
              <a:t> </a:t>
            </a:r>
            <a:r>
              <a:rPr lang="en-IN" sz="4800" b="1" dirty="0">
                <a:latin typeface="Times New Roman" panose="02020603050405020304" pitchFamily="18" charset="0"/>
                <a:cs typeface="Times New Roman" panose="02020603050405020304" pitchFamily="18" charset="0"/>
              </a:rPr>
              <a:t>INTRODUCTION</a:t>
            </a:r>
            <a:endParaRPr lang="en-IN"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0A1BBEE-5231-3E01-8DBF-79F8EE102ADD}"/>
              </a:ext>
            </a:extLst>
          </p:cNvPr>
          <p:cNvSpPr>
            <a:spLocks noGrp="1"/>
          </p:cNvSpPr>
          <p:nvPr>
            <p:ph idx="1"/>
          </p:nvPr>
        </p:nvSpPr>
        <p:spPr>
          <a:xfrm>
            <a:off x="998090" y="1905470"/>
            <a:ext cx="10515600" cy="4667250"/>
          </a:xfrm>
        </p:spPr>
        <p:txBody>
          <a:bodyPr>
            <a:normAutofit/>
          </a:bodyPr>
          <a:lstStyle/>
          <a:p>
            <a:pPr algn="just"/>
            <a:r>
              <a:rPr lang="en-US" sz="2000" dirty="0">
                <a:solidFill>
                  <a:srgbClr val="333333"/>
                </a:solidFill>
                <a:latin typeface="Times New Roman" panose="02020603050405020304" pitchFamily="18" charset="0"/>
                <a:cs typeface="Times New Roman" panose="02020603050405020304" pitchFamily="18" charset="0"/>
              </a:rPr>
              <a:t>Vehicle counting is a computer vision based solution that automates the traffic monitoring by providing information about number of vehicle passing through certain point/tolls ,analyzing traffic density.</a:t>
            </a:r>
          </a:p>
          <a:p>
            <a:pPr marL="0" indent="0" algn="just">
              <a:buNone/>
            </a:pPr>
            <a:endParaRPr lang="en-US" sz="700" dirty="0">
              <a:solidFill>
                <a:srgbClr val="333333"/>
              </a:solidFill>
              <a:latin typeface="Times New Roman" panose="02020603050405020304" pitchFamily="18" charset="0"/>
              <a:cs typeface="Times New Roman" panose="02020603050405020304" pitchFamily="18" charset="0"/>
            </a:endParaRPr>
          </a:p>
          <a:p>
            <a:pPr algn="just"/>
            <a:r>
              <a:rPr lang="en-US" sz="2000" dirty="0">
                <a:solidFill>
                  <a:srgbClr val="333333"/>
                </a:solidFill>
                <a:latin typeface="Times New Roman" panose="02020603050405020304" pitchFamily="18" charset="0"/>
                <a:cs typeface="Times New Roman" panose="02020603050405020304" pitchFamily="18" charset="0"/>
              </a:rPr>
              <a:t>Due to increase in the demands for the smart cities and numerous increase in vehicle  ,it is difficult to keep track of vehicle data. By implementing the above system it makes the individual work easy by maintaining the constant track of vehicle data.</a:t>
            </a:r>
          </a:p>
          <a:p>
            <a:pPr marL="0" indent="0" algn="just">
              <a:buNone/>
            </a:pPr>
            <a:endParaRPr lang="en-US" sz="800" dirty="0">
              <a:solidFill>
                <a:srgbClr val="333333"/>
              </a:solidFill>
              <a:latin typeface="Times New Roman" panose="02020603050405020304" pitchFamily="18" charset="0"/>
              <a:cs typeface="Times New Roman" panose="02020603050405020304" pitchFamily="18" charset="0"/>
            </a:endParaRPr>
          </a:p>
          <a:p>
            <a:pPr algn="just"/>
            <a:r>
              <a:rPr lang="en-US" sz="2000" b="0" i="0" dirty="0">
                <a:solidFill>
                  <a:srgbClr val="333333"/>
                </a:solidFill>
                <a:effectLst/>
                <a:latin typeface="Times New Roman" panose="02020603050405020304" pitchFamily="18" charset="0"/>
                <a:cs typeface="Times New Roman" panose="02020603050405020304" pitchFamily="18" charset="0"/>
              </a:rPr>
              <a:t>In urban </a:t>
            </a:r>
            <a:r>
              <a:rPr lang="en-US" sz="2000" dirty="0">
                <a:solidFill>
                  <a:srgbClr val="333333"/>
                </a:solidFill>
                <a:latin typeface="Times New Roman" panose="02020603050405020304" pitchFamily="18" charset="0"/>
                <a:cs typeface="Times New Roman" panose="02020603050405020304" pitchFamily="18" charset="0"/>
              </a:rPr>
              <a:t>areas, v</a:t>
            </a:r>
            <a:r>
              <a:rPr lang="en-US" sz="2000" b="0" i="0" dirty="0">
                <a:solidFill>
                  <a:srgbClr val="333333"/>
                </a:solidFill>
                <a:effectLst/>
                <a:latin typeface="Times New Roman" panose="02020603050405020304" pitchFamily="18" charset="0"/>
                <a:cs typeface="Times New Roman" panose="02020603050405020304" pitchFamily="18" charset="0"/>
              </a:rPr>
              <a:t>ehicle detection and </a:t>
            </a:r>
            <a:r>
              <a:rPr lang="en-US" sz="2000" dirty="0">
                <a:solidFill>
                  <a:srgbClr val="333333"/>
                </a:solidFill>
                <a:latin typeface="Times New Roman" panose="02020603050405020304" pitchFamily="18" charset="0"/>
                <a:cs typeface="Times New Roman" panose="02020603050405020304" pitchFamily="18" charset="0"/>
              </a:rPr>
              <a:t>counting</a:t>
            </a:r>
            <a:r>
              <a:rPr lang="en-US" sz="2000" b="0" i="0" dirty="0">
                <a:solidFill>
                  <a:srgbClr val="333333"/>
                </a:solidFill>
                <a:effectLst/>
                <a:latin typeface="Times New Roman" panose="02020603050405020304" pitchFamily="18" charset="0"/>
                <a:cs typeface="Times New Roman" panose="02020603050405020304" pitchFamily="18" charset="0"/>
              </a:rPr>
              <a:t> in highway monitoring video scenes </a:t>
            </a:r>
            <a:r>
              <a:rPr lang="en-US" sz="2000" dirty="0">
                <a:solidFill>
                  <a:srgbClr val="333333"/>
                </a:solidFill>
                <a:latin typeface="Times New Roman" panose="02020603050405020304" pitchFamily="18" charset="0"/>
                <a:cs typeface="Times New Roman" panose="02020603050405020304" pitchFamily="18" charset="0"/>
              </a:rPr>
              <a:t>plays</a:t>
            </a:r>
            <a:r>
              <a:rPr lang="en-US" sz="2000" b="0" i="0" dirty="0">
                <a:solidFill>
                  <a:srgbClr val="333333"/>
                </a:solidFill>
                <a:effectLst/>
                <a:latin typeface="Times New Roman" panose="02020603050405020304" pitchFamily="18" charset="0"/>
                <a:cs typeface="Times New Roman" panose="02020603050405020304" pitchFamily="18" charset="0"/>
              </a:rPr>
              <a:t> significant role in intelligent traffic management and control of the highway. </a:t>
            </a:r>
          </a:p>
          <a:p>
            <a:pPr marL="0" indent="0" algn="just">
              <a:buNone/>
            </a:pPr>
            <a:endParaRPr lang="en-US" sz="2000" b="0" i="0" dirty="0">
              <a:solidFill>
                <a:srgbClr val="333333"/>
              </a:solidFill>
              <a:effectLst/>
              <a:latin typeface="Times New Roman" panose="02020603050405020304" pitchFamily="18" charset="0"/>
              <a:cs typeface="Times New Roman" panose="02020603050405020304" pitchFamily="18" charset="0"/>
            </a:endParaRPr>
          </a:p>
          <a:p>
            <a:pPr algn="just"/>
            <a:endParaRPr lang="en-US" sz="2000" dirty="0">
              <a:solidFill>
                <a:srgbClr val="333333"/>
              </a:solidFill>
              <a:latin typeface="Georgia" panose="02040502050405020303" pitchFamily="18" charset="0"/>
            </a:endParaRPr>
          </a:p>
          <a:p>
            <a:pPr marL="0" indent="0" algn="just">
              <a:buNone/>
            </a:pPr>
            <a:endParaRPr lang="en-US" b="0" i="0" dirty="0">
              <a:solidFill>
                <a:srgbClr val="333333"/>
              </a:solidFill>
              <a:effectLst/>
              <a:latin typeface="Georgia" panose="02040502050405020303" pitchFamily="18" charset="0"/>
            </a:endParaRPr>
          </a:p>
        </p:txBody>
      </p:sp>
    </p:spTree>
    <p:extLst>
      <p:ext uri="{BB962C8B-B14F-4D97-AF65-F5344CB8AC3E}">
        <p14:creationId xmlns:p14="http://schemas.microsoft.com/office/powerpoint/2010/main" val="1697182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BE83E-F514-ED32-D244-DCBCBB77BE0A}"/>
              </a:ext>
            </a:extLst>
          </p:cNvPr>
          <p:cNvSpPr>
            <a:spLocks noGrp="1"/>
          </p:cNvSpPr>
          <p:nvPr>
            <p:ph type="title"/>
          </p:nvPr>
        </p:nvSpPr>
        <p:spPr>
          <a:xfrm>
            <a:off x="1371600" y="685800"/>
            <a:ext cx="9601200" cy="1190134"/>
          </a:xfrm>
        </p:spPr>
        <p:txBody>
          <a:bodyPr>
            <a:normAutofit/>
          </a:bodyPr>
          <a:lstStyle/>
          <a:p>
            <a:r>
              <a:rPr lang="en-IN" sz="4000"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COMPANY PROFILE</a:t>
            </a:r>
            <a:endParaRPr lang="en-IN" sz="40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5342986-913B-61C0-8C40-A83BCAEC9A50}"/>
              </a:ext>
            </a:extLst>
          </p:cNvPr>
          <p:cNvSpPr>
            <a:spLocks noGrp="1"/>
          </p:cNvSpPr>
          <p:nvPr>
            <p:ph idx="1"/>
          </p:nvPr>
        </p:nvSpPr>
        <p:spPr>
          <a:xfrm>
            <a:off x="1371600" y="1748118"/>
            <a:ext cx="10185662" cy="4424082"/>
          </a:xfrm>
        </p:spPr>
        <p:txBody>
          <a:bodyPr>
            <a:normAutofit/>
          </a:bodyPr>
          <a:lstStyle/>
          <a:p>
            <a:pPr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TAKE IT SMART(OPC)PVT.LTD is an Indian based engineering and Software Company headquartered in Bangalore, Karnataka, India. It is both product and service oriented software company. </a:t>
            </a:r>
          </a:p>
          <a:p>
            <a:pPr marL="0" indent="0" algn="just">
              <a:buNone/>
            </a:pPr>
            <a:endParaRPr lang="en-IN" sz="6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The company initiates industry oriented internship program especially for Technical students by providing opportunity to learn and work along as an intern.</a:t>
            </a:r>
          </a:p>
          <a:p>
            <a:pPr marL="0" indent="0" algn="just">
              <a:buNone/>
            </a:pPr>
            <a:endParaRPr lang="en-IN" sz="8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IN" sz="2000" dirty="0">
                <a:latin typeface="Times New Roman" panose="02020603050405020304" pitchFamily="18" charset="0"/>
                <a:cs typeface="Times New Roman" panose="02020603050405020304" pitchFamily="18" charset="0"/>
              </a:rPr>
              <a:t>Take it Smart Pvt Ltd is best place for carrying out internships for all students. The Best internships are available on latest Technologies like Machine Learning and Python, Web Development, Embedded System and IOT.</a:t>
            </a:r>
          </a:p>
          <a:p>
            <a:pPr marL="0" indent="0" algn="just">
              <a:buNone/>
            </a:pP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65724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039D5-4EC2-0186-D53E-EF742172C1B9}"/>
              </a:ext>
            </a:extLst>
          </p:cNvPr>
          <p:cNvSpPr>
            <a:spLocks noGrp="1"/>
          </p:cNvSpPr>
          <p:nvPr>
            <p:ph type="title"/>
          </p:nvPr>
        </p:nvSpPr>
        <p:spPr>
          <a:xfrm>
            <a:off x="1371600" y="277906"/>
            <a:ext cx="9601200" cy="1196789"/>
          </a:xfrm>
        </p:spPr>
        <p:txBody>
          <a:bodyPr>
            <a:normAutofit/>
          </a:bodyPr>
          <a:lstStyle/>
          <a:p>
            <a:r>
              <a:rPr lang="en-IN" b="1" dirty="0">
                <a:latin typeface="Times New Roman" panose="02020603050405020304" pitchFamily="18" charset="0"/>
                <a:cs typeface="Times New Roman" panose="02020603050405020304" pitchFamily="18" charset="0"/>
              </a:rPr>
              <a:t>PROPOSED SYSTEM</a:t>
            </a:r>
          </a:p>
        </p:txBody>
      </p:sp>
      <p:sp>
        <p:nvSpPr>
          <p:cNvPr id="5" name="TextBox 4">
            <a:extLst>
              <a:ext uri="{FF2B5EF4-FFF2-40B4-BE49-F238E27FC236}">
                <a16:creationId xmlns:a16="http://schemas.microsoft.com/office/drawing/2014/main" id="{0C2064E5-E7F1-510C-6444-1D079A5D22B1}"/>
              </a:ext>
            </a:extLst>
          </p:cNvPr>
          <p:cNvSpPr txBox="1"/>
          <p:nvPr/>
        </p:nvSpPr>
        <p:spPr>
          <a:xfrm>
            <a:off x="1219200" y="1431675"/>
            <a:ext cx="10492033" cy="6047809"/>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method proposed here detects and counts number of vehicles. </a:t>
            </a:r>
            <a:r>
              <a:rPr lang="en-US" sz="2000" b="0" i="0" dirty="0">
                <a:solidFill>
                  <a:srgbClr val="202124"/>
                </a:solidFill>
                <a:effectLst/>
                <a:latin typeface="Times New Roman" panose="02020603050405020304" pitchFamily="18" charset="0"/>
                <a:cs typeface="Times New Roman" panose="02020603050405020304" pitchFamily="18" charset="0"/>
              </a:rPr>
              <a:t>Vehicle counting software </a:t>
            </a:r>
            <a:r>
              <a:rPr lang="en-US" sz="2000" b="0" i="0" dirty="0">
                <a:effectLst/>
                <a:latin typeface="Times New Roman" panose="02020603050405020304" pitchFamily="18" charset="0"/>
                <a:cs typeface="Times New Roman" panose="02020603050405020304" pitchFamily="18" charset="0"/>
              </a:rPr>
              <a:t>focuses on keeping track of the number and type of vehicles that enter and leave through a particular route for accurate monitoring of traffic from a real time video</a:t>
            </a:r>
            <a:r>
              <a:rPr lang="en-US" sz="2000" b="0" i="0" dirty="0">
                <a:solidFill>
                  <a:srgbClr val="202124"/>
                </a:solidFill>
                <a:effectLst/>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r>
              <a:rPr lang="en-US" sz="2000" b="0" dirty="0">
                <a:effectLst/>
                <a:latin typeface="Times New Roman" panose="02020603050405020304" pitchFamily="18" charset="0"/>
                <a:ea typeface="Times New Roman" panose="02020603050405020304" pitchFamily="18" charset="0"/>
                <a:cs typeface="Times New Roman" panose="02020603050405020304" pitchFamily="18" charset="0"/>
              </a:rPr>
              <a:t>We use </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modules such as </a:t>
            </a:r>
            <a:r>
              <a:rPr lang="en-US" sz="2000" b="0" dirty="0" err="1">
                <a:effectLst/>
                <a:latin typeface="Times New Roman" panose="02020603050405020304" pitchFamily="18" charset="0"/>
                <a:ea typeface="Times New Roman" panose="02020603050405020304" pitchFamily="18" charset="0"/>
                <a:cs typeface="Times New Roman" panose="02020603050405020304" pitchFamily="18" charset="0"/>
              </a:rPr>
              <a:t>opencv</a:t>
            </a:r>
            <a:r>
              <a:rPr lang="en-US" sz="2000" b="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0" dirty="0" err="1">
                <a:effectLst/>
                <a:latin typeface="Times New Roman" panose="02020603050405020304" pitchFamily="18" charset="0"/>
                <a:ea typeface="Times New Roman" panose="02020603050405020304" pitchFamily="18" charset="0"/>
                <a:cs typeface="Times New Roman" panose="02020603050405020304" pitchFamily="18" charset="0"/>
              </a:rPr>
              <a:t>numpy</a:t>
            </a:r>
            <a:r>
              <a:rPr lang="en-US" sz="2000" b="0" dirty="0">
                <a:effectLst/>
                <a:latin typeface="Times New Roman" panose="02020603050405020304" pitchFamily="18" charset="0"/>
                <a:ea typeface="Times New Roman" panose="02020603050405020304" pitchFamily="18" charset="0"/>
                <a:cs typeface="Times New Roman" panose="02020603050405020304" pitchFamily="18" charset="0"/>
              </a:rPr>
              <a:t>, pyttsx3</a:t>
            </a:r>
            <a:r>
              <a:rPr lang="en-US" sz="2000" dirty="0">
                <a:latin typeface="Times New Roman" panose="02020603050405020304" pitchFamily="18" charset="0"/>
                <a:ea typeface="Times New Roman" panose="02020603050405020304" pitchFamily="18" charset="0"/>
                <a:cs typeface="Times New Roman" panose="02020603050405020304" pitchFamily="18" charset="0"/>
              </a:rPr>
              <a:t> that are responsible for real-time image processing.</a:t>
            </a:r>
            <a:endParaRPr lang="en-US" sz="2000" b="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System uses an existing video sequence. The Recorded Video data or real time video data is required as input. Then it is divided into frames.</a:t>
            </a:r>
            <a:endParaRPr lang="en-IN" sz="2000" dirty="0">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T</a:t>
            </a:r>
            <a:r>
              <a:rPr lang="en-US" sz="2000" b="0" dirty="0">
                <a:effectLst/>
                <a:latin typeface="Times New Roman" panose="02020603050405020304" pitchFamily="18" charset="0"/>
                <a:ea typeface="Times New Roman" panose="02020603050405020304" pitchFamily="18" charset="0"/>
                <a:cs typeface="Times New Roman" panose="02020603050405020304" pitchFamily="18" charset="0"/>
              </a:rPr>
              <a:t>he morphological operations are applied such as background subtraction, Gaussian blur, thresholding, dilation in order to get preprocessed image that is carried for detection process.</a:t>
            </a:r>
          </a:p>
          <a:p>
            <a:pPr marL="342900" indent="-342900">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After detecting the moving vehicles,  Whenever the vehicle  crosses the line drawn at region of interest, counter is incremented by 1 indicating the vehicle is been counted.</a:t>
            </a:r>
            <a:endParaRPr lang="en-US" sz="2000" b="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en-US" sz="2000" b="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en-US" sz="1800" b="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21593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19533-352D-1F12-C035-A4CEE0D0AE98}"/>
              </a:ext>
            </a:extLst>
          </p:cNvPr>
          <p:cNvSpPr>
            <a:spLocks noGrp="1"/>
          </p:cNvSpPr>
          <p:nvPr>
            <p:ph type="title"/>
          </p:nvPr>
        </p:nvSpPr>
        <p:spPr>
          <a:xfrm>
            <a:off x="1398494" y="246529"/>
            <a:ext cx="9601200" cy="757518"/>
          </a:xfrm>
        </p:spPr>
        <p:txBody>
          <a:bodyPr>
            <a:normAutofit/>
          </a:bodyPr>
          <a:lstStyle/>
          <a:p>
            <a:r>
              <a:rPr lang="en-IN" sz="4000" dirty="0">
                <a:latin typeface="Times New Roman" panose="02020603050405020304" pitchFamily="18" charset="0"/>
                <a:cs typeface="Times New Roman" panose="02020603050405020304" pitchFamily="18" charset="0"/>
              </a:rPr>
              <a:t>   </a:t>
            </a:r>
            <a:r>
              <a:rPr lang="en-IN" sz="4000" b="1" dirty="0">
                <a:latin typeface="Times New Roman" panose="02020603050405020304" pitchFamily="18" charset="0"/>
                <a:cs typeface="Times New Roman" panose="02020603050405020304" pitchFamily="18" charset="0"/>
              </a:rPr>
              <a:t>PREPROCESSING</a:t>
            </a:r>
          </a:p>
        </p:txBody>
      </p:sp>
      <p:pic>
        <p:nvPicPr>
          <p:cNvPr id="4" name="Picture 3">
            <a:extLst>
              <a:ext uri="{FF2B5EF4-FFF2-40B4-BE49-F238E27FC236}">
                <a16:creationId xmlns:a16="http://schemas.microsoft.com/office/drawing/2014/main" id="{E5D24766-9923-D765-B159-515D9A2DC5E6}"/>
              </a:ext>
            </a:extLst>
          </p:cNvPr>
          <p:cNvPicPr>
            <a:picLocks noChangeAspect="1"/>
          </p:cNvPicPr>
          <p:nvPr/>
        </p:nvPicPr>
        <p:blipFill rotWithShape="1">
          <a:blip r:embed="rId2">
            <a:extLst>
              <a:ext uri="{28A0092B-C50C-407E-A947-70E740481C1C}">
                <a14:useLocalDpi xmlns:a14="http://schemas.microsoft.com/office/drawing/2010/main" val="0"/>
              </a:ext>
            </a:extLst>
          </a:blip>
          <a:srcRect l="19337" t="33595" r="18015" b="12287"/>
          <a:stretch/>
        </p:blipFill>
        <p:spPr>
          <a:xfrm>
            <a:off x="2150838" y="2315723"/>
            <a:ext cx="8096512" cy="3355943"/>
          </a:xfrm>
          <a:prstGeom prst="rect">
            <a:avLst/>
          </a:prstGeom>
        </p:spPr>
      </p:pic>
      <p:sp>
        <p:nvSpPr>
          <p:cNvPr id="5" name="TextBox 4">
            <a:extLst>
              <a:ext uri="{FF2B5EF4-FFF2-40B4-BE49-F238E27FC236}">
                <a16:creationId xmlns:a16="http://schemas.microsoft.com/office/drawing/2014/main" id="{FA78F03F-6808-AF3E-44FD-40370674A127}"/>
              </a:ext>
            </a:extLst>
          </p:cNvPr>
          <p:cNvSpPr txBox="1"/>
          <p:nvPr/>
        </p:nvSpPr>
        <p:spPr>
          <a:xfrm flipH="1">
            <a:off x="1398494" y="1356001"/>
            <a:ext cx="9780307" cy="1015663"/>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The video frames captured by the surveillance cameras are used as input for counting.</a:t>
            </a:r>
          </a:p>
          <a:p>
            <a:r>
              <a:rPr lang="en-US" sz="2000" dirty="0">
                <a:latin typeface="Times New Roman" panose="02020603050405020304" pitchFamily="18" charset="0"/>
                <a:cs typeface="Times New Roman" panose="02020603050405020304" pitchFamily="18" charset="0"/>
              </a:rPr>
              <a:t> Then it is divided into  multiple frames.</a:t>
            </a:r>
          </a:p>
          <a:p>
            <a:endParaRPr lang="en-IN" sz="20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901FC03F-2AB4-92DC-8811-4BAB8BDE30F1}"/>
              </a:ext>
            </a:extLst>
          </p:cNvPr>
          <p:cNvSpPr txBox="1"/>
          <p:nvPr/>
        </p:nvSpPr>
        <p:spPr>
          <a:xfrm>
            <a:off x="4666268" y="6090931"/>
            <a:ext cx="6869784" cy="707886"/>
          </a:xfrm>
          <a:prstGeom prst="rect">
            <a:avLst/>
          </a:prstGeom>
          <a:noFill/>
        </p:spPr>
        <p:txBody>
          <a:bodyPr wrap="square">
            <a:spAutoFit/>
          </a:bodyPr>
          <a:lstStyle/>
          <a:p>
            <a:r>
              <a:rPr lang="en-IN" sz="2000" b="1" dirty="0">
                <a:latin typeface="Times New Roman" panose="02020603050405020304" pitchFamily="18" charset="0"/>
                <a:cs typeface="Times New Roman" panose="02020603050405020304" pitchFamily="18" charset="0"/>
              </a:rPr>
              <a:t>       </a:t>
            </a:r>
          </a:p>
          <a:p>
            <a:r>
              <a:rPr lang="en-IN" sz="2000" b="1" dirty="0">
                <a:latin typeface="Times New Roman" panose="02020603050405020304" pitchFamily="18" charset="0"/>
                <a:cs typeface="Times New Roman" panose="02020603050405020304" pitchFamily="18" charset="0"/>
              </a:rPr>
              <a:t>            </a:t>
            </a:r>
            <a:r>
              <a:rPr lang="en-IN" b="1" dirty="0">
                <a:latin typeface="Times New Roman" panose="02020603050405020304" pitchFamily="18" charset="0"/>
                <a:cs typeface="Times New Roman" panose="02020603050405020304" pitchFamily="18" charset="0"/>
              </a:rPr>
              <a:t>Obtaining frames from video</a:t>
            </a:r>
            <a:endParaRPr lang="en-IN" b="1" dirty="0"/>
          </a:p>
        </p:txBody>
      </p:sp>
    </p:spTree>
    <p:extLst>
      <p:ext uri="{BB962C8B-B14F-4D97-AF65-F5344CB8AC3E}">
        <p14:creationId xmlns:p14="http://schemas.microsoft.com/office/powerpoint/2010/main" val="38835882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5EC85F9-3B22-CAEA-0061-0449ABFC801D}"/>
              </a:ext>
            </a:extLst>
          </p:cNvPr>
          <p:cNvPicPr>
            <a:picLocks noChangeAspect="1"/>
          </p:cNvPicPr>
          <p:nvPr/>
        </p:nvPicPr>
        <p:blipFill rotWithShape="1">
          <a:blip r:embed="rId3">
            <a:extLst>
              <a:ext uri="{28A0092B-C50C-407E-A947-70E740481C1C}">
                <a14:useLocalDpi xmlns:a14="http://schemas.microsoft.com/office/drawing/2010/main" val="0"/>
              </a:ext>
            </a:extLst>
          </a:blip>
          <a:srcRect l="23531" t="36079" r="25745" b="19214"/>
          <a:stretch/>
        </p:blipFill>
        <p:spPr>
          <a:xfrm>
            <a:off x="87402" y="3939065"/>
            <a:ext cx="5416924" cy="2833607"/>
          </a:xfrm>
          <a:prstGeom prst="rect">
            <a:avLst/>
          </a:prstGeom>
        </p:spPr>
      </p:pic>
      <p:sp>
        <p:nvSpPr>
          <p:cNvPr id="10" name="TextBox 9">
            <a:extLst>
              <a:ext uri="{FF2B5EF4-FFF2-40B4-BE49-F238E27FC236}">
                <a16:creationId xmlns:a16="http://schemas.microsoft.com/office/drawing/2014/main" id="{2795CFAD-BE56-BF35-F1B0-B7A76471227B}"/>
              </a:ext>
            </a:extLst>
          </p:cNvPr>
          <p:cNvSpPr txBox="1"/>
          <p:nvPr/>
        </p:nvSpPr>
        <p:spPr>
          <a:xfrm>
            <a:off x="869576" y="439271"/>
            <a:ext cx="2223247" cy="400110"/>
          </a:xfrm>
          <a:prstGeom prst="rect">
            <a:avLst/>
          </a:prstGeom>
          <a:noFill/>
        </p:spPr>
        <p:txBody>
          <a:bodyPr wrap="square" rtlCol="0">
            <a:spAutoFit/>
          </a:bodyPr>
          <a:lstStyle/>
          <a:p>
            <a:endParaRPr lang="en-IN" sz="2000" dirty="0">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15F43724-C7A9-02C8-0EB9-D4F5F79A5099}"/>
              </a:ext>
            </a:extLst>
          </p:cNvPr>
          <p:cNvSpPr txBox="1"/>
          <p:nvPr/>
        </p:nvSpPr>
        <p:spPr>
          <a:xfrm>
            <a:off x="3631537" y="6403340"/>
            <a:ext cx="1757083" cy="369332"/>
          </a:xfrm>
          <a:prstGeom prst="rect">
            <a:avLst/>
          </a:prstGeom>
          <a:noFill/>
        </p:spPr>
        <p:txBody>
          <a:bodyPr wrap="square" rtlCol="0">
            <a:spAutoFit/>
          </a:bodyPr>
          <a:lstStyle/>
          <a:p>
            <a:r>
              <a:rPr lang="en-IN" i="1" dirty="0">
                <a:solidFill>
                  <a:schemeClr val="bg1"/>
                </a:solidFill>
                <a:latin typeface="Times New Roman" panose="02020603050405020304" pitchFamily="18" charset="0"/>
                <a:cs typeface="Times New Roman" panose="02020603050405020304" pitchFamily="18" charset="0"/>
              </a:rPr>
              <a:t>THRESHOLD</a:t>
            </a:r>
          </a:p>
        </p:txBody>
      </p:sp>
      <p:pic>
        <p:nvPicPr>
          <p:cNvPr id="2" name="Picture 1">
            <a:extLst>
              <a:ext uri="{FF2B5EF4-FFF2-40B4-BE49-F238E27FC236}">
                <a16:creationId xmlns:a16="http://schemas.microsoft.com/office/drawing/2014/main" id="{9177E43A-1E50-C064-6CB9-0F53AFEA2668}"/>
              </a:ext>
            </a:extLst>
          </p:cNvPr>
          <p:cNvPicPr>
            <a:picLocks noChangeAspect="1"/>
          </p:cNvPicPr>
          <p:nvPr/>
        </p:nvPicPr>
        <p:blipFill rotWithShape="1">
          <a:blip r:embed="rId4">
            <a:extLst>
              <a:ext uri="{28A0092B-C50C-407E-A947-70E740481C1C}">
                <a14:useLocalDpi xmlns:a14="http://schemas.microsoft.com/office/drawing/2010/main" val="0"/>
              </a:ext>
            </a:extLst>
          </a:blip>
          <a:srcRect l="21739" t="32029" r="20054" b="18286"/>
          <a:stretch/>
        </p:blipFill>
        <p:spPr>
          <a:xfrm>
            <a:off x="87402" y="1051117"/>
            <a:ext cx="5416925" cy="2755291"/>
          </a:xfrm>
          <a:prstGeom prst="rect">
            <a:avLst/>
          </a:prstGeom>
        </p:spPr>
      </p:pic>
      <p:sp>
        <p:nvSpPr>
          <p:cNvPr id="4" name="TextBox 3">
            <a:extLst>
              <a:ext uri="{FF2B5EF4-FFF2-40B4-BE49-F238E27FC236}">
                <a16:creationId xmlns:a16="http://schemas.microsoft.com/office/drawing/2014/main" id="{4A214ABC-C15A-C259-CC57-F6A36CFE6D50}"/>
              </a:ext>
            </a:extLst>
          </p:cNvPr>
          <p:cNvSpPr txBox="1"/>
          <p:nvPr/>
        </p:nvSpPr>
        <p:spPr>
          <a:xfrm>
            <a:off x="3234848" y="3429000"/>
            <a:ext cx="2550460" cy="369332"/>
          </a:xfrm>
          <a:prstGeom prst="rect">
            <a:avLst/>
          </a:prstGeom>
          <a:noFill/>
        </p:spPr>
        <p:txBody>
          <a:bodyPr wrap="square" rtlCol="0">
            <a:spAutoFit/>
          </a:bodyPr>
          <a:lstStyle/>
          <a:p>
            <a:r>
              <a:rPr lang="en-IN" b="1" i="1" dirty="0">
                <a:solidFill>
                  <a:schemeClr val="bg1"/>
                </a:solidFill>
                <a:latin typeface="Times New Roman" panose="02020603050405020304" pitchFamily="18" charset="0"/>
                <a:cs typeface="Times New Roman" panose="02020603050405020304" pitchFamily="18" charset="0"/>
              </a:rPr>
              <a:t>GAUSSIAN BLUR</a:t>
            </a:r>
          </a:p>
        </p:txBody>
      </p:sp>
      <p:pic>
        <p:nvPicPr>
          <p:cNvPr id="8" name="Picture 7">
            <a:extLst>
              <a:ext uri="{FF2B5EF4-FFF2-40B4-BE49-F238E27FC236}">
                <a16:creationId xmlns:a16="http://schemas.microsoft.com/office/drawing/2014/main" id="{7D7D0848-A72B-F217-F2A4-555CF89276A0}"/>
              </a:ext>
            </a:extLst>
          </p:cNvPr>
          <p:cNvPicPr>
            <a:picLocks noChangeAspect="1"/>
          </p:cNvPicPr>
          <p:nvPr/>
        </p:nvPicPr>
        <p:blipFill rotWithShape="1">
          <a:blip r:embed="rId5"/>
          <a:srcRect l="21178" t="36078" r="20220" b="15294"/>
          <a:stretch/>
        </p:blipFill>
        <p:spPr>
          <a:xfrm>
            <a:off x="5959290" y="4041269"/>
            <a:ext cx="5617564" cy="2752706"/>
          </a:xfrm>
          <a:prstGeom prst="rect">
            <a:avLst/>
          </a:prstGeom>
        </p:spPr>
      </p:pic>
      <p:sp>
        <p:nvSpPr>
          <p:cNvPr id="9" name="TextBox 8">
            <a:extLst>
              <a:ext uri="{FF2B5EF4-FFF2-40B4-BE49-F238E27FC236}">
                <a16:creationId xmlns:a16="http://schemas.microsoft.com/office/drawing/2014/main" id="{2469C084-0DCE-2608-4DAB-6A13EDE88A5C}"/>
              </a:ext>
            </a:extLst>
          </p:cNvPr>
          <p:cNvSpPr txBox="1"/>
          <p:nvPr/>
        </p:nvSpPr>
        <p:spPr>
          <a:xfrm>
            <a:off x="10020874" y="6403340"/>
            <a:ext cx="1452283" cy="369332"/>
          </a:xfrm>
          <a:prstGeom prst="rect">
            <a:avLst/>
          </a:prstGeom>
          <a:noFill/>
        </p:spPr>
        <p:txBody>
          <a:bodyPr wrap="square" rtlCol="0">
            <a:spAutoFit/>
          </a:bodyPr>
          <a:lstStyle/>
          <a:p>
            <a:r>
              <a:rPr lang="en-IN" dirty="0">
                <a:solidFill>
                  <a:schemeClr val="bg1"/>
                </a:solidFill>
                <a:latin typeface="Times New Roman" panose="02020603050405020304" pitchFamily="18" charset="0"/>
                <a:cs typeface="Times New Roman" panose="02020603050405020304" pitchFamily="18" charset="0"/>
              </a:rPr>
              <a:t>DILATION</a:t>
            </a:r>
          </a:p>
        </p:txBody>
      </p:sp>
      <p:pic>
        <p:nvPicPr>
          <p:cNvPr id="3" name="Picture 2">
            <a:extLst>
              <a:ext uri="{FF2B5EF4-FFF2-40B4-BE49-F238E27FC236}">
                <a16:creationId xmlns:a16="http://schemas.microsoft.com/office/drawing/2014/main" id="{2B404EC0-6DEB-5585-37C7-BACA7AC54892}"/>
              </a:ext>
            </a:extLst>
          </p:cNvPr>
          <p:cNvPicPr>
            <a:picLocks noChangeAspect="1"/>
          </p:cNvPicPr>
          <p:nvPr/>
        </p:nvPicPr>
        <p:blipFill rotWithShape="1">
          <a:blip r:embed="rId6">
            <a:extLst>
              <a:ext uri="{28A0092B-C50C-407E-A947-70E740481C1C}">
                <a14:useLocalDpi xmlns:a14="http://schemas.microsoft.com/office/drawing/2010/main" val="0"/>
              </a:ext>
            </a:extLst>
          </a:blip>
          <a:srcRect l="21986" t="35163" r="23077" b="20507"/>
          <a:stretch/>
        </p:blipFill>
        <p:spPr>
          <a:xfrm>
            <a:off x="5959290" y="1012263"/>
            <a:ext cx="5617564" cy="2832998"/>
          </a:xfrm>
          <a:prstGeom prst="rect">
            <a:avLst/>
          </a:prstGeom>
        </p:spPr>
      </p:pic>
      <p:sp>
        <p:nvSpPr>
          <p:cNvPr id="6" name="TextBox 5">
            <a:extLst>
              <a:ext uri="{FF2B5EF4-FFF2-40B4-BE49-F238E27FC236}">
                <a16:creationId xmlns:a16="http://schemas.microsoft.com/office/drawing/2014/main" id="{11990ADB-7ECD-5D24-5617-8FCB776A20EB}"/>
              </a:ext>
            </a:extLst>
          </p:cNvPr>
          <p:cNvSpPr txBox="1"/>
          <p:nvPr/>
        </p:nvSpPr>
        <p:spPr>
          <a:xfrm>
            <a:off x="9781870" y="3082370"/>
            <a:ext cx="2788024" cy="646331"/>
          </a:xfrm>
          <a:prstGeom prst="rect">
            <a:avLst/>
          </a:prstGeom>
          <a:noFill/>
        </p:spPr>
        <p:txBody>
          <a:bodyPr wrap="square" rtlCol="0">
            <a:spAutoFit/>
          </a:bodyPr>
          <a:lstStyle/>
          <a:p>
            <a:r>
              <a:rPr lang="en-IN" dirty="0">
                <a:solidFill>
                  <a:schemeClr val="bg1"/>
                </a:solidFill>
                <a:latin typeface="Times New Roman" panose="02020603050405020304" pitchFamily="18" charset="0"/>
                <a:cs typeface="Times New Roman" panose="02020603050405020304" pitchFamily="18" charset="0"/>
              </a:rPr>
              <a:t>BACKGROUND SUBTRACTOR</a:t>
            </a:r>
          </a:p>
        </p:txBody>
      </p:sp>
      <p:sp>
        <p:nvSpPr>
          <p:cNvPr id="13" name="TextBox 12">
            <a:extLst>
              <a:ext uri="{FF2B5EF4-FFF2-40B4-BE49-F238E27FC236}">
                <a16:creationId xmlns:a16="http://schemas.microsoft.com/office/drawing/2014/main" id="{976D5170-25ED-9EBA-A5A9-F5A1D7362836}"/>
              </a:ext>
            </a:extLst>
          </p:cNvPr>
          <p:cNvSpPr txBox="1"/>
          <p:nvPr/>
        </p:nvSpPr>
        <p:spPr>
          <a:xfrm>
            <a:off x="2916542" y="351917"/>
            <a:ext cx="6482365" cy="523220"/>
          </a:xfrm>
          <a:prstGeom prst="rect">
            <a:avLst/>
          </a:prstGeom>
          <a:noFill/>
        </p:spPr>
        <p:txBody>
          <a:bodyPr wrap="square" rtlCol="0">
            <a:spAutoFit/>
          </a:bodyPr>
          <a:lstStyle/>
          <a:p>
            <a:r>
              <a:rPr lang="en-IN" sz="2800" b="1" dirty="0">
                <a:latin typeface="Times New Roman" panose="02020603050405020304" pitchFamily="18" charset="0"/>
                <a:cs typeface="Times New Roman" panose="02020603050405020304" pitchFamily="18" charset="0"/>
              </a:rPr>
              <a:t>MORPHOLOGICAL OPERATIONS</a:t>
            </a:r>
          </a:p>
        </p:txBody>
      </p:sp>
    </p:spTree>
    <p:extLst>
      <p:ext uri="{BB962C8B-B14F-4D97-AF65-F5344CB8AC3E}">
        <p14:creationId xmlns:p14="http://schemas.microsoft.com/office/powerpoint/2010/main" val="873940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0B600-C898-B7D6-6F0C-720237A9450D}"/>
              </a:ext>
            </a:extLst>
          </p:cNvPr>
          <p:cNvSpPr>
            <a:spLocks noGrp="1"/>
          </p:cNvSpPr>
          <p:nvPr>
            <p:ph type="title"/>
          </p:nvPr>
        </p:nvSpPr>
        <p:spPr>
          <a:xfrm>
            <a:off x="1046377" y="1571920"/>
            <a:ext cx="10560344" cy="3009507"/>
          </a:xfrm>
        </p:spPr>
        <p:txBody>
          <a:bodyPr/>
          <a:lstStyle/>
          <a:p>
            <a:r>
              <a:rPr lang="en-IN" b="1" dirty="0">
                <a:latin typeface="Times New Roman" panose="02020603050405020304" pitchFamily="18" charset="0"/>
                <a:cs typeface="Times New Roman" panose="02020603050405020304" pitchFamily="18" charset="0"/>
              </a:rPr>
              <a:t>IMPLEMENTATION OF FLOWCHART</a:t>
            </a:r>
          </a:p>
        </p:txBody>
      </p:sp>
    </p:spTree>
    <p:extLst>
      <p:ext uri="{BB962C8B-B14F-4D97-AF65-F5344CB8AC3E}">
        <p14:creationId xmlns:p14="http://schemas.microsoft.com/office/powerpoint/2010/main" val="36177310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EBEC8F79-A447-43FC-8E81-85E8468AF3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3814</TotalTime>
  <Words>1170</Words>
  <Application>Microsoft Office PowerPoint</Application>
  <PresentationFormat>Widescreen</PresentationFormat>
  <Paragraphs>83</Paragraphs>
  <Slides>16</Slides>
  <Notes>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Corbel</vt:lpstr>
      <vt:lpstr>Georgia</vt:lpstr>
      <vt:lpstr>Times New Roman</vt:lpstr>
      <vt:lpstr>Parallax</vt:lpstr>
      <vt:lpstr>PowerPoint Presentation</vt:lpstr>
      <vt:lpstr>  TABLE OF CONTENTS</vt:lpstr>
      <vt:lpstr>                               ABSTRACT</vt:lpstr>
      <vt:lpstr> INTRODUCTION</vt:lpstr>
      <vt:lpstr>  COMPANY PROFILE</vt:lpstr>
      <vt:lpstr>PROPOSED SYSTEM</vt:lpstr>
      <vt:lpstr>   PREPROCESSING</vt:lpstr>
      <vt:lpstr>PowerPoint Presentation</vt:lpstr>
      <vt:lpstr>IMPLEMENTATION OF FLOWCHART</vt:lpstr>
      <vt:lpstr>PowerPoint Presentation</vt:lpstr>
      <vt:lpstr>RESULTS</vt:lpstr>
      <vt:lpstr>PowerPoint Presentation</vt:lpstr>
      <vt:lpstr>APPLICATIONS</vt:lpstr>
      <vt:lpstr> CONCLUSION</vt:lpstr>
      <vt:lpstr>REFERENCES</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kusuma ravi</dc:creator>
  <cp:lastModifiedBy>kusuma ravi</cp:lastModifiedBy>
  <cp:revision>46</cp:revision>
  <dcterms:created xsi:type="dcterms:W3CDTF">2023-11-22T16:33:59Z</dcterms:created>
  <dcterms:modified xsi:type="dcterms:W3CDTF">2023-12-09T07:24:04Z</dcterms:modified>
</cp:coreProperties>
</file>

<file path=docProps/thumbnail.jpeg>
</file>